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37"/>
  </p:notesMasterIdLst>
  <p:handoutMasterIdLst>
    <p:handoutMasterId r:id="rId38"/>
  </p:handoutMasterIdLst>
  <p:sldIdLst>
    <p:sldId id="256" r:id="rId5"/>
    <p:sldId id="283" r:id="rId6"/>
    <p:sldId id="289" r:id="rId7"/>
    <p:sldId id="257" r:id="rId8"/>
    <p:sldId id="258" r:id="rId9"/>
    <p:sldId id="9318" r:id="rId10"/>
    <p:sldId id="9316" r:id="rId11"/>
    <p:sldId id="9319" r:id="rId12"/>
    <p:sldId id="9320" r:id="rId13"/>
    <p:sldId id="9321" r:id="rId14"/>
    <p:sldId id="9322" r:id="rId15"/>
    <p:sldId id="9323" r:id="rId16"/>
    <p:sldId id="9317" r:id="rId17"/>
    <p:sldId id="275" r:id="rId18"/>
    <p:sldId id="9299" r:id="rId19"/>
    <p:sldId id="276" r:id="rId20"/>
    <p:sldId id="279" r:id="rId21"/>
    <p:sldId id="280" r:id="rId22"/>
    <p:sldId id="278" r:id="rId23"/>
    <p:sldId id="285" r:id="rId24"/>
    <p:sldId id="282" r:id="rId25"/>
    <p:sldId id="287" r:id="rId26"/>
    <p:sldId id="290" r:id="rId27"/>
    <p:sldId id="267" r:id="rId28"/>
    <p:sldId id="259" r:id="rId29"/>
    <p:sldId id="264" r:id="rId30"/>
    <p:sldId id="265" r:id="rId31"/>
    <p:sldId id="260" r:id="rId32"/>
    <p:sldId id="270" r:id="rId33"/>
    <p:sldId id="281" r:id="rId34"/>
    <p:sldId id="284" r:id="rId35"/>
    <p:sldId id="273"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A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1"/>
    <p:restoredTop sz="94694"/>
  </p:normalViewPr>
  <p:slideViewPr>
    <p:cSldViewPr snapToGrid="0">
      <p:cViewPr varScale="1">
        <p:scale>
          <a:sx n="117" d="100"/>
          <a:sy n="117" d="100"/>
        </p:scale>
        <p:origin x="11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4EBADE7-0228-E2B8-E5CF-C187AB8869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8DD649CA-ADB3-D0DD-D6E4-422FD2A1CD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5CC52A-8F67-F34D-8935-BD0084FD8E51}" type="datetimeFigureOut">
              <a:rPr lang="sv-SE" smtClean="0"/>
              <a:t>2025-09-29</a:t>
            </a:fld>
            <a:endParaRPr lang="sv-SE"/>
          </a:p>
        </p:txBody>
      </p:sp>
      <p:sp>
        <p:nvSpPr>
          <p:cNvPr id="4" name="Platshållare för sidfot 3">
            <a:extLst>
              <a:ext uri="{FF2B5EF4-FFF2-40B4-BE49-F238E27FC236}">
                <a16:creationId xmlns:a16="http://schemas.microsoft.com/office/drawing/2014/main" id="{A4A4DDBA-126F-CA4D-3B6A-BA1353F698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3FF3F3E2-860D-83AD-295C-3AC6949DD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D02862-C0FD-4348-AAEF-50E603C70B1D}" type="slidenum">
              <a:rPr lang="sv-SE" smtClean="0"/>
              <a:t>‹#›</a:t>
            </a:fld>
            <a:endParaRPr lang="sv-SE"/>
          </a:p>
        </p:txBody>
      </p:sp>
    </p:spTree>
    <p:extLst>
      <p:ext uri="{BB962C8B-B14F-4D97-AF65-F5344CB8AC3E}">
        <p14:creationId xmlns:p14="http://schemas.microsoft.com/office/powerpoint/2010/main" val="2374046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4EEA0-7ACD-8147-9259-DC2B7CDE2C50}" type="datetimeFigureOut">
              <a:rPr lang="sv-SE" smtClean="0"/>
              <a:t>2025-09-29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D3651-2F3C-2649-9B98-017B9050A0DB}" type="slidenum">
              <a:rPr lang="sv-SE" smtClean="0"/>
              <a:t>‹#›</a:t>
            </a:fld>
            <a:endParaRPr lang="sv-SE"/>
          </a:p>
        </p:txBody>
      </p:sp>
    </p:spTree>
    <p:extLst>
      <p:ext uri="{BB962C8B-B14F-4D97-AF65-F5344CB8AC3E}">
        <p14:creationId xmlns:p14="http://schemas.microsoft.com/office/powerpoint/2010/main" val="2426767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3FBAC-5ACF-7D7E-FB3D-6D1DD2A2DB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438F727-1336-E61D-A06C-D262F29AD7A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36FE284-C017-7AC9-9401-C33458029CE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4488745-457F-6187-AFC9-7A2892E37BFA}"/>
              </a:ext>
            </a:extLst>
          </p:cNvPr>
          <p:cNvSpPr>
            <a:spLocks noGrp="1"/>
          </p:cNvSpPr>
          <p:nvPr>
            <p:ph type="sldNum" sz="quarter" idx="5"/>
          </p:nvPr>
        </p:nvSpPr>
        <p:spPr/>
        <p:txBody>
          <a:bodyPr/>
          <a:lstStyle/>
          <a:p>
            <a:fld id="{91ED3651-2F3C-2649-9B98-017B9050A0DB}" type="slidenum">
              <a:rPr lang="sv-SE" smtClean="0"/>
              <a:t>8</a:t>
            </a:fld>
            <a:endParaRPr lang="sv-SE"/>
          </a:p>
        </p:txBody>
      </p:sp>
    </p:spTree>
    <p:extLst>
      <p:ext uri="{BB962C8B-B14F-4D97-AF65-F5344CB8AC3E}">
        <p14:creationId xmlns:p14="http://schemas.microsoft.com/office/powerpoint/2010/main" val="279745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0697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14838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069884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bild med två avdelare">
    <p:spTree>
      <p:nvGrpSpPr>
        <p:cNvPr id="1" name=""/>
        <p:cNvGrpSpPr/>
        <p:nvPr/>
      </p:nvGrpSpPr>
      <p:grpSpPr>
        <a:xfrm>
          <a:off x="0" y="0"/>
          <a:ext cx="0" cy="0"/>
          <a:chOff x="0" y="0"/>
          <a:chExt cx="0" cy="0"/>
        </a:xfrm>
      </p:grpSpPr>
      <p:sp>
        <p:nvSpPr>
          <p:cNvPr id="9" name="Platshållare för text 2">
            <a:extLst>
              <a:ext uri="{FF2B5EF4-FFF2-40B4-BE49-F238E27FC236}">
                <a16:creationId xmlns:a16="http://schemas.microsoft.com/office/drawing/2014/main" id="{920B5DDB-7236-6860-E3EF-A44BCB146D78}"/>
              </a:ext>
            </a:extLst>
          </p:cNvPr>
          <p:cNvSpPr>
            <a:spLocks noGrp="1"/>
          </p:cNvSpPr>
          <p:nvPr>
            <p:ph idx="1" hasCustomPrompt="1"/>
          </p:nvPr>
        </p:nvSpPr>
        <p:spPr>
          <a:xfrm>
            <a:off x="843951" y="1825625"/>
            <a:ext cx="10515600" cy="2078160"/>
          </a:xfrm>
          <a:prstGeom prst="rect">
            <a:avLst/>
          </a:prstGeom>
        </p:spPr>
        <p:txBody>
          <a:bodyPr vert="horz" lIns="91440" tIns="45720" rIns="91440" bIns="45720" rtlCol="0">
            <a:normAutofit/>
          </a:bodyPr>
          <a:lstStyle>
            <a:lvl1pPr>
              <a:defRPr>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2" name="Platshållare för text 2">
            <a:extLst>
              <a:ext uri="{FF2B5EF4-FFF2-40B4-BE49-F238E27FC236}">
                <a16:creationId xmlns:a16="http://schemas.microsoft.com/office/drawing/2014/main" id="{4E088A26-B94D-FC1D-FD94-B881135E7F8F}"/>
              </a:ext>
            </a:extLst>
          </p:cNvPr>
          <p:cNvSpPr>
            <a:spLocks noGrp="1"/>
          </p:cNvSpPr>
          <p:nvPr>
            <p:ph idx="13" hasCustomPrompt="1"/>
          </p:nvPr>
        </p:nvSpPr>
        <p:spPr>
          <a:xfrm>
            <a:off x="838200" y="4194313"/>
            <a:ext cx="10515600" cy="1749288"/>
          </a:xfrm>
          <a:prstGeom prst="rect">
            <a:avLst/>
          </a:prstGeom>
        </p:spPr>
        <p:txBody>
          <a:bodyPr vert="horz" lIns="91440" tIns="45720" rIns="91440" bIns="45720" rtlCol="0">
            <a:normAutofit/>
          </a:bodyPr>
          <a:lstStyle>
            <a:lvl1pPr>
              <a:defRPr>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3" name="Rubrik 2">
            <a:extLst>
              <a:ext uri="{FF2B5EF4-FFF2-40B4-BE49-F238E27FC236}">
                <a16:creationId xmlns:a16="http://schemas.microsoft.com/office/drawing/2014/main" id="{831EED60-15AA-08F1-51BB-51333654B0A8}"/>
              </a:ext>
            </a:extLst>
          </p:cNvPr>
          <p:cNvSpPr>
            <a:spLocks noGrp="1"/>
          </p:cNvSpPr>
          <p:nvPr>
            <p:ph type="title"/>
          </p:nvPr>
        </p:nvSpPr>
        <p:spPr/>
        <p:txBody>
          <a:bodyPr/>
          <a:lstStyle/>
          <a:p>
            <a:r>
              <a:rPr lang="sv-SE"/>
              <a:t>Klicka här för att ändra mall för rubrikformat</a:t>
            </a:r>
          </a:p>
        </p:txBody>
      </p:sp>
      <p:cxnSp>
        <p:nvCxnSpPr>
          <p:cNvPr id="5" name="Rak 4">
            <a:extLst>
              <a:ext uri="{FF2B5EF4-FFF2-40B4-BE49-F238E27FC236}">
                <a16:creationId xmlns:a16="http://schemas.microsoft.com/office/drawing/2014/main" id="{5A3E7FBF-0862-11DD-04B4-0FB432EFB56F}"/>
              </a:ext>
            </a:extLst>
          </p:cNvPr>
          <p:cNvCxnSpPr/>
          <p:nvPr userDrawn="1"/>
        </p:nvCxnSpPr>
        <p:spPr>
          <a:xfrm>
            <a:off x="827690" y="4065104"/>
            <a:ext cx="105156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82CBF29E-3BB7-26F8-50DE-74417C5252ED}"/>
              </a:ext>
            </a:extLst>
          </p:cNvPr>
          <p:cNvCxnSpPr>
            <a:cxnSpLocks/>
          </p:cNvCxnSpPr>
          <p:nvPr userDrawn="1"/>
        </p:nvCxnSpPr>
        <p:spPr>
          <a:xfrm>
            <a:off x="827690" y="6056243"/>
            <a:ext cx="1052611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77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Jämförelse">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B28BE28A-45D9-450F-AF88-DCF90605EB9E}"/>
              </a:ext>
            </a:extLst>
          </p:cNvPr>
          <p:cNvSpPr>
            <a:spLocks noGrp="1"/>
          </p:cNvSpPr>
          <p:nvPr>
            <p:ph sz="half" idx="2"/>
          </p:nvPr>
        </p:nvSpPr>
        <p:spPr>
          <a:xfrm>
            <a:off x="839788" y="1765539"/>
            <a:ext cx="5076825" cy="4435236"/>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datum 6">
            <a:extLst>
              <a:ext uri="{FF2B5EF4-FFF2-40B4-BE49-F238E27FC236}">
                <a16:creationId xmlns:a16="http://schemas.microsoft.com/office/drawing/2014/main" id="{6A812130-35BD-4F48-9E5D-9A90985F5B86}"/>
              </a:ext>
            </a:extLst>
          </p:cNvPr>
          <p:cNvSpPr>
            <a:spLocks noGrp="1"/>
          </p:cNvSpPr>
          <p:nvPr>
            <p:ph type="dt" sz="half" idx="10"/>
          </p:nvPr>
        </p:nvSpPr>
        <p:spPr>
          <a:xfrm>
            <a:off x="838200" y="6356350"/>
            <a:ext cx="2743200" cy="365125"/>
          </a:xfrm>
          <a:prstGeom prst="rect">
            <a:avLst/>
          </a:prstGeom>
        </p:spPr>
        <p:txBody>
          <a:bodyPr/>
          <a:lstStyle/>
          <a:p>
            <a:fld id="{C3D40CAE-C271-4DC2-B31B-FFA4491CB7B2}" type="datetime1">
              <a:rPr lang="en-GB" smtClean="0"/>
              <a:t>29/09/2025</a:t>
            </a:fld>
            <a:endParaRPr lang="en-GB"/>
          </a:p>
        </p:txBody>
      </p:sp>
      <p:sp>
        <p:nvSpPr>
          <p:cNvPr id="8" name="Platshållare för sidfot 7">
            <a:extLst>
              <a:ext uri="{FF2B5EF4-FFF2-40B4-BE49-F238E27FC236}">
                <a16:creationId xmlns:a16="http://schemas.microsoft.com/office/drawing/2014/main" id="{DE5800BA-08D4-454F-9E0F-F100DC7134D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Platshållare för bildnummer 8">
            <a:extLst>
              <a:ext uri="{FF2B5EF4-FFF2-40B4-BE49-F238E27FC236}">
                <a16:creationId xmlns:a16="http://schemas.microsoft.com/office/drawing/2014/main" id="{996D7161-702A-4735-A314-89D66C883DB1}"/>
              </a:ext>
            </a:extLst>
          </p:cNvPr>
          <p:cNvSpPr>
            <a:spLocks noGrp="1"/>
          </p:cNvSpPr>
          <p:nvPr>
            <p:ph type="sldNum" sz="quarter" idx="12"/>
          </p:nvPr>
        </p:nvSpPr>
        <p:spPr>
          <a:xfrm>
            <a:off x="8610600" y="6356350"/>
            <a:ext cx="2743200" cy="365125"/>
          </a:xfrm>
          <a:prstGeom prst="rect">
            <a:avLst/>
          </a:prstGeom>
        </p:spPr>
        <p:txBody>
          <a:bodyPr/>
          <a:lstStyle/>
          <a:p>
            <a:fld id="{6FFA7E56-75EE-4CA6-A0E9-FC2D20F0FEE9}" type="slidenum">
              <a:rPr lang="en-GB" smtClean="0"/>
              <a:t>‹#›</a:t>
            </a:fld>
            <a:endParaRPr lang="en-GB"/>
          </a:p>
        </p:txBody>
      </p:sp>
      <p:sp>
        <p:nvSpPr>
          <p:cNvPr id="11" name="Rubrik 1">
            <a:extLst>
              <a:ext uri="{FF2B5EF4-FFF2-40B4-BE49-F238E27FC236}">
                <a16:creationId xmlns:a16="http://schemas.microsoft.com/office/drawing/2014/main" id="{984BD6FF-7FAD-49AD-BF04-19D508029992}"/>
              </a:ext>
            </a:extLst>
          </p:cNvPr>
          <p:cNvSpPr>
            <a:spLocks noGrp="1"/>
          </p:cNvSpPr>
          <p:nvPr>
            <p:ph type="title"/>
          </p:nvPr>
        </p:nvSpPr>
        <p:spPr>
          <a:xfrm>
            <a:off x="843951" y="376627"/>
            <a:ext cx="9224889" cy="1325563"/>
          </a:xfrm>
        </p:spPr>
        <p:txBody>
          <a:bodyPr/>
          <a:lstStyle/>
          <a:p>
            <a:r>
              <a:rPr lang="sv-SE"/>
              <a:t>Klicka här för att ändra mall för rubrikformat</a:t>
            </a:r>
            <a:endParaRPr lang="en-GB"/>
          </a:p>
        </p:txBody>
      </p:sp>
      <p:sp>
        <p:nvSpPr>
          <p:cNvPr id="13" name="Platshållare för innehåll 3">
            <a:extLst>
              <a:ext uri="{FF2B5EF4-FFF2-40B4-BE49-F238E27FC236}">
                <a16:creationId xmlns:a16="http://schemas.microsoft.com/office/drawing/2014/main" id="{720BD5AD-F561-4F51-A3DB-DACECE9C39E8}"/>
              </a:ext>
            </a:extLst>
          </p:cNvPr>
          <p:cNvSpPr>
            <a:spLocks noGrp="1"/>
          </p:cNvSpPr>
          <p:nvPr>
            <p:ph sz="half" idx="14"/>
          </p:nvPr>
        </p:nvSpPr>
        <p:spPr>
          <a:xfrm>
            <a:off x="6275388" y="1765539"/>
            <a:ext cx="5076826" cy="4435236"/>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45704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42667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13270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249049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264034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56175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280924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283843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99A8DD2-C443-44AD-85B3-4CE72B962C5F}" type="datetimeFigureOut">
              <a:rPr lang="en-US" smtClean="0"/>
              <a:t>9/29/25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47890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999A8DD2-C443-44AD-85B3-4CE72B962C5F}" type="datetimeFigureOut">
              <a:rPr lang="en-US" smtClean="0"/>
              <a:t>9/29/25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FA4FCA09-A334-4A38-8A78-E51DCD588AB3}" type="slidenum">
              <a:rPr lang="en-US" smtClean="0"/>
              <a:t>‹#›</a:t>
            </a:fld>
            <a:endParaRPr lang="en-US"/>
          </a:p>
        </p:txBody>
      </p:sp>
    </p:spTree>
    <p:extLst>
      <p:ext uri="{BB962C8B-B14F-4D97-AF65-F5344CB8AC3E}">
        <p14:creationId xmlns:p14="http://schemas.microsoft.com/office/powerpoint/2010/main" val="19107696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E6A61-5EAC-2EC2-8ADA-9A4F5D5346DD}"/>
              </a:ext>
            </a:extLst>
          </p:cNvPr>
          <p:cNvSpPr>
            <a:spLocks noGrp="1"/>
          </p:cNvSpPr>
          <p:nvPr>
            <p:ph type="ctrTitle"/>
          </p:nvPr>
        </p:nvSpPr>
        <p:spPr>
          <a:xfrm>
            <a:off x="491075" y="1337152"/>
            <a:ext cx="5647460" cy="1889202"/>
          </a:xfrm>
        </p:spPr>
        <p:txBody>
          <a:bodyPr>
            <a:normAutofit/>
          </a:bodyPr>
          <a:lstStyle/>
          <a:p>
            <a:r>
              <a:rPr lang="sv-SE" sz="3600" b="1" dirty="0"/>
              <a:t>Verksamhetsutveckling ur ett hållbarhetsperspektiv</a:t>
            </a:r>
          </a:p>
        </p:txBody>
      </p:sp>
      <p:sp>
        <p:nvSpPr>
          <p:cNvPr id="3" name="Underrubrik 2">
            <a:extLst>
              <a:ext uri="{FF2B5EF4-FFF2-40B4-BE49-F238E27FC236}">
                <a16:creationId xmlns:a16="http://schemas.microsoft.com/office/drawing/2014/main" id="{B11F7158-52B8-CD3A-E310-65C97CC7580F}"/>
              </a:ext>
            </a:extLst>
          </p:cNvPr>
          <p:cNvSpPr>
            <a:spLocks noGrp="1"/>
          </p:cNvSpPr>
          <p:nvPr>
            <p:ph type="subTitle" idx="1"/>
          </p:nvPr>
        </p:nvSpPr>
        <p:spPr>
          <a:xfrm>
            <a:off x="1170695" y="3965211"/>
            <a:ext cx="4288220" cy="1334506"/>
          </a:xfrm>
        </p:spPr>
        <p:txBody>
          <a:bodyPr>
            <a:normAutofit/>
          </a:bodyPr>
          <a:lstStyle/>
          <a:p>
            <a:r>
              <a:rPr lang="sv-SE" b="1" dirty="0"/>
              <a:t>Kan vårt hållbarhetsarbete hjälpa oss i vår utveckling?</a:t>
            </a:r>
          </a:p>
        </p:txBody>
      </p:sp>
      <p:pic>
        <p:nvPicPr>
          <p:cNvPr id="4" name="Picture 3" descr="Isolerade Twigs och blommor på en vit yta">
            <a:extLst>
              <a:ext uri="{FF2B5EF4-FFF2-40B4-BE49-F238E27FC236}">
                <a16:creationId xmlns:a16="http://schemas.microsoft.com/office/drawing/2014/main" id="{C7E22C37-6024-C980-D427-878BD9F7C0B9}"/>
              </a:ext>
            </a:extLst>
          </p:cNvPr>
          <p:cNvPicPr>
            <a:picLocks noChangeAspect="1"/>
          </p:cNvPicPr>
          <p:nvPr/>
        </p:nvPicPr>
        <p:blipFill rotWithShape="1">
          <a:blip r:embed="rId2"/>
          <a:srcRect l="21971" r="8277" b="-2"/>
          <a:stretch/>
        </p:blipFill>
        <p:spPr>
          <a:xfrm>
            <a:off x="6138535" y="794406"/>
            <a:ext cx="5244168" cy="5244168"/>
          </a:xfrm>
          <a:custGeom>
            <a:avLst/>
            <a:gdLst/>
            <a:ahLst/>
            <a:cxnLst/>
            <a:rect l="l" t="t" r="r" b="b"/>
            <a:pathLst>
              <a:path w="5244168" h="5244168">
                <a:moveTo>
                  <a:pt x="2622084" y="0"/>
                </a:moveTo>
                <a:cubicBezTo>
                  <a:pt x="4070221" y="0"/>
                  <a:pt x="5244168" y="1173947"/>
                  <a:pt x="5244168" y="2622084"/>
                </a:cubicBezTo>
                <a:cubicBezTo>
                  <a:pt x="5244168" y="4070221"/>
                  <a:pt x="4070221" y="5244168"/>
                  <a:pt x="2622084" y="5244168"/>
                </a:cubicBezTo>
                <a:cubicBezTo>
                  <a:pt x="1173947" y="5244168"/>
                  <a:pt x="0" y="4070221"/>
                  <a:pt x="0" y="2622084"/>
                </a:cubicBezTo>
                <a:cubicBezTo>
                  <a:pt x="0" y="1173947"/>
                  <a:pt x="1173947" y="0"/>
                  <a:pt x="2622084" y="0"/>
                </a:cubicBezTo>
                <a:close/>
              </a:path>
            </a:pathLst>
          </a:custGeom>
        </p:spPr>
      </p:pic>
    </p:spTree>
    <p:extLst>
      <p:ext uri="{BB962C8B-B14F-4D97-AF65-F5344CB8AC3E}">
        <p14:creationId xmlns:p14="http://schemas.microsoft.com/office/powerpoint/2010/main" val="2293991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61528-1E24-977F-8B1F-F92D46B5A97C}"/>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7F4CB2C0-84AE-323E-A496-54D641D7E113}"/>
              </a:ext>
            </a:extLst>
          </p:cNvPr>
          <p:cNvSpPr txBox="1">
            <a:spLocks noGrp="1"/>
          </p:cNvSpPr>
          <p:nvPr>
            <p:ph type="title"/>
          </p:nvPr>
        </p:nvSpPr>
        <p:spPr>
          <a:prstGeom prst="rect">
            <a:avLst/>
          </a:prstGeom>
          <a:noFill/>
        </p:spPr>
        <p:txBody>
          <a:bodyPr wrap="square" rtlCol="0">
            <a:spAutoFit/>
          </a:bodyPr>
          <a:lstStyle/>
          <a:p>
            <a:r>
              <a:rPr lang="sv-SE" sz="2800" b="1" dirty="0"/>
              <a:t>Men… det händer väl inte i Sverige? Situationer som stressat vårt civilsamhälle</a:t>
            </a:r>
          </a:p>
        </p:txBody>
      </p:sp>
      <p:sp>
        <p:nvSpPr>
          <p:cNvPr id="7" name="Explosion 1 6">
            <a:extLst>
              <a:ext uri="{FF2B5EF4-FFF2-40B4-BE49-F238E27FC236}">
                <a16:creationId xmlns:a16="http://schemas.microsoft.com/office/drawing/2014/main" id="{F17108DC-E7B6-9CCD-445A-83EA3DC1F07A}"/>
              </a:ext>
            </a:extLst>
          </p:cNvPr>
          <p:cNvSpPr/>
          <p:nvPr/>
        </p:nvSpPr>
        <p:spPr>
          <a:xfrm>
            <a:off x="937260" y="1690688"/>
            <a:ext cx="2529840" cy="1908810"/>
          </a:xfrm>
          <a:prstGeom prst="irregularSeal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6000" dirty="0"/>
              <a:t>?</a:t>
            </a:r>
          </a:p>
        </p:txBody>
      </p:sp>
      <p:sp>
        <p:nvSpPr>
          <p:cNvPr id="8" name="textruta 7">
            <a:extLst>
              <a:ext uri="{FF2B5EF4-FFF2-40B4-BE49-F238E27FC236}">
                <a16:creationId xmlns:a16="http://schemas.microsoft.com/office/drawing/2014/main" id="{BD267FCE-5A33-0B9B-1017-4A9088627827}"/>
              </a:ext>
            </a:extLst>
          </p:cNvPr>
          <p:cNvSpPr txBox="1"/>
          <p:nvPr/>
        </p:nvSpPr>
        <p:spPr>
          <a:xfrm>
            <a:off x="1588770" y="3703320"/>
            <a:ext cx="1383030" cy="369332"/>
          </a:xfrm>
          <a:prstGeom prst="rect">
            <a:avLst/>
          </a:prstGeom>
          <a:noFill/>
        </p:spPr>
        <p:txBody>
          <a:bodyPr wrap="square" rtlCol="0">
            <a:spAutoFit/>
          </a:bodyPr>
          <a:lstStyle/>
          <a:p>
            <a:r>
              <a:rPr lang="sv-SE" dirty="0"/>
              <a:t>2030</a:t>
            </a:r>
          </a:p>
        </p:txBody>
      </p:sp>
      <p:sp>
        <p:nvSpPr>
          <p:cNvPr id="9" name="Explosion 1 8">
            <a:extLst>
              <a:ext uri="{FF2B5EF4-FFF2-40B4-BE49-F238E27FC236}">
                <a16:creationId xmlns:a16="http://schemas.microsoft.com/office/drawing/2014/main" id="{4674D73A-25AC-8A1D-7B00-A9F6F913114B}"/>
              </a:ext>
            </a:extLst>
          </p:cNvPr>
          <p:cNvSpPr/>
          <p:nvPr/>
        </p:nvSpPr>
        <p:spPr>
          <a:xfrm>
            <a:off x="3467100" y="1690688"/>
            <a:ext cx="2529840" cy="1908810"/>
          </a:xfrm>
          <a:prstGeom prst="irregularSeal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6000" dirty="0"/>
              <a:t>?</a:t>
            </a:r>
          </a:p>
        </p:txBody>
      </p:sp>
      <p:sp>
        <p:nvSpPr>
          <p:cNvPr id="10" name="textruta 9">
            <a:extLst>
              <a:ext uri="{FF2B5EF4-FFF2-40B4-BE49-F238E27FC236}">
                <a16:creationId xmlns:a16="http://schemas.microsoft.com/office/drawing/2014/main" id="{4EE85457-AE2C-FB44-5E4B-22F348AA4E20}"/>
              </a:ext>
            </a:extLst>
          </p:cNvPr>
          <p:cNvSpPr txBox="1"/>
          <p:nvPr/>
        </p:nvSpPr>
        <p:spPr>
          <a:xfrm>
            <a:off x="4118610" y="3703320"/>
            <a:ext cx="1383030" cy="369332"/>
          </a:xfrm>
          <a:prstGeom prst="rect">
            <a:avLst/>
          </a:prstGeom>
          <a:noFill/>
        </p:spPr>
        <p:txBody>
          <a:bodyPr wrap="square" rtlCol="0">
            <a:spAutoFit/>
          </a:bodyPr>
          <a:lstStyle/>
          <a:p>
            <a:r>
              <a:rPr lang="sv-SE" dirty="0"/>
              <a:t>2035</a:t>
            </a:r>
          </a:p>
        </p:txBody>
      </p:sp>
      <p:sp>
        <p:nvSpPr>
          <p:cNvPr id="11" name="Explosion 1 10">
            <a:extLst>
              <a:ext uri="{FF2B5EF4-FFF2-40B4-BE49-F238E27FC236}">
                <a16:creationId xmlns:a16="http://schemas.microsoft.com/office/drawing/2014/main" id="{FC962D17-67F5-7002-DE06-A01870987FBE}"/>
              </a:ext>
            </a:extLst>
          </p:cNvPr>
          <p:cNvSpPr/>
          <p:nvPr/>
        </p:nvSpPr>
        <p:spPr>
          <a:xfrm>
            <a:off x="6096000" y="1690688"/>
            <a:ext cx="2529840" cy="1908810"/>
          </a:xfrm>
          <a:prstGeom prst="irregularSeal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6000" dirty="0"/>
              <a:t>?</a:t>
            </a:r>
          </a:p>
        </p:txBody>
      </p:sp>
      <p:sp>
        <p:nvSpPr>
          <p:cNvPr id="12" name="textruta 11">
            <a:extLst>
              <a:ext uri="{FF2B5EF4-FFF2-40B4-BE49-F238E27FC236}">
                <a16:creationId xmlns:a16="http://schemas.microsoft.com/office/drawing/2014/main" id="{EA44FF09-5C00-69FD-1E59-93C1FE624D1A}"/>
              </a:ext>
            </a:extLst>
          </p:cNvPr>
          <p:cNvSpPr txBox="1"/>
          <p:nvPr/>
        </p:nvSpPr>
        <p:spPr>
          <a:xfrm>
            <a:off x="6747510" y="3703320"/>
            <a:ext cx="1383030" cy="369332"/>
          </a:xfrm>
          <a:prstGeom prst="rect">
            <a:avLst/>
          </a:prstGeom>
          <a:noFill/>
        </p:spPr>
        <p:txBody>
          <a:bodyPr wrap="square" rtlCol="0">
            <a:spAutoFit/>
          </a:bodyPr>
          <a:lstStyle/>
          <a:p>
            <a:r>
              <a:rPr lang="sv-SE" dirty="0"/>
              <a:t>2040</a:t>
            </a:r>
          </a:p>
        </p:txBody>
      </p:sp>
      <p:sp>
        <p:nvSpPr>
          <p:cNvPr id="13" name="Explosion 1 12">
            <a:extLst>
              <a:ext uri="{FF2B5EF4-FFF2-40B4-BE49-F238E27FC236}">
                <a16:creationId xmlns:a16="http://schemas.microsoft.com/office/drawing/2014/main" id="{02C3BA91-BF7B-DEEE-27A3-DB5B7B3CCE09}"/>
              </a:ext>
            </a:extLst>
          </p:cNvPr>
          <p:cNvSpPr/>
          <p:nvPr/>
        </p:nvSpPr>
        <p:spPr>
          <a:xfrm>
            <a:off x="1015365" y="3703320"/>
            <a:ext cx="2529840" cy="1908810"/>
          </a:xfrm>
          <a:prstGeom prst="irregularSeal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6000" dirty="0"/>
              <a:t>?</a:t>
            </a:r>
          </a:p>
        </p:txBody>
      </p:sp>
      <p:sp>
        <p:nvSpPr>
          <p:cNvPr id="14" name="textruta 13">
            <a:extLst>
              <a:ext uri="{FF2B5EF4-FFF2-40B4-BE49-F238E27FC236}">
                <a16:creationId xmlns:a16="http://schemas.microsoft.com/office/drawing/2014/main" id="{41A6383F-68D4-AD3E-9FCE-2D9DB40D54DD}"/>
              </a:ext>
            </a:extLst>
          </p:cNvPr>
          <p:cNvSpPr txBox="1"/>
          <p:nvPr/>
        </p:nvSpPr>
        <p:spPr>
          <a:xfrm>
            <a:off x="1666875" y="5715952"/>
            <a:ext cx="1383030" cy="369332"/>
          </a:xfrm>
          <a:prstGeom prst="rect">
            <a:avLst/>
          </a:prstGeom>
          <a:noFill/>
        </p:spPr>
        <p:txBody>
          <a:bodyPr wrap="square" rtlCol="0">
            <a:spAutoFit/>
          </a:bodyPr>
          <a:lstStyle/>
          <a:p>
            <a:r>
              <a:rPr lang="sv-SE" dirty="0"/>
              <a:t>2045</a:t>
            </a:r>
          </a:p>
        </p:txBody>
      </p:sp>
      <p:sp>
        <p:nvSpPr>
          <p:cNvPr id="15" name="Explosion 1 14">
            <a:extLst>
              <a:ext uri="{FF2B5EF4-FFF2-40B4-BE49-F238E27FC236}">
                <a16:creationId xmlns:a16="http://schemas.microsoft.com/office/drawing/2014/main" id="{A162EF91-7E75-AF79-A4A8-8ED7A3E08FAF}"/>
              </a:ext>
            </a:extLst>
          </p:cNvPr>
          <p:cNvSpPr/>
          <p:nvPr/>
        </p:nvSpPr>
        <p:spPr>
          <a:xfrm>
            <a:off x="3594735" y="3807142"/>
            <a:ext cx="2529840" cy="1908810"/>
          </a:xfrm>
          <a:prstGeom prst="irregularSeal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6000" dirty="0"/>
              <a:t>?</a:t>
            </a:r>
          </a:p>
        </p:txBody>
      </p:sp>
      <p:sp>
        <p:nvSpPr>
          <p:cNvPr id="16" name="textruta 15">
            <a:extLst>
              <a:ext uri="{FF2B5EF4-FFF2-40B4-BE49-F238E27FC236}">
                <a16:creationId xmlns:a16="http://schemas.microsoft.com/office/drawing/2014/main" id="{D7E18191-3A93-AC7A-F7EE-AC4560E2B7B2}"/>
              </a:ext>
            </a:extLst>
          </p:cNvPr>
          <p:cNvSpPr txBox="1"/>
          <p:nvPr/>
        </p:nvSpPr>
        <p:spPr>
          <a:xfrm>
            <a:off x="4246245" y="5819774"/>
            <a:ext cx="1383030" cy="369332"/>
          </a:xfrm>
          <a:prstGeom prst="rect">
            <a:avLst/>
          </a:prstGeom>
          <a:noFill/>
        </p:spPr>
        <p:txBody>
          <a:bodyPr wrap="square" rtlCol="0">
            <a:spAutoFit/>
          </a:bodyPr>
          <a:lstStyle/>
          <a:p>
            <a:r>
              <a:rPr lang="sv-SE" dirty="0"/>
              <a:t>2047</a:t>
            </a:r>
          </a:p>
        </p:txBody>
      </p:sp>
      <p:sp>
        <p:nvSpPr>
          <p:cNvPr id="17" name="Explosion 1 16">
            <a:extLst>
              <a:ext uri="{FF2B5EF4-FFF2-40B4-BE49-F238E27FC236}">
                <a16:creationId xmlns:a16="http://schemas.microsoft.com/office/drawing/2014/main" id="{EC487541-BAC2-1CA4-9D1B-0F458DEB2631}"/>
              </a:ext>
            </a:extLst>
          </p:cNvPr>
          <p:cNvSpPr/>
          <p:nvPr/>
        </p:nvSpPr>
        <p:spPr>
          <a:xfrm>
            <a:off x="6174105" y="3807142"/>
            <a:ext cx="2529840" cy="1908810"/>
          </a:xfrm>
          <a:prstGeom prst="irregularSeal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6000" dirty="0"/>
              <a:t>?</a:t>
            </a:r>
          </a:p>
        </p:txBody>
      </p:sp>
      <p:sp>
        <p:nvSpPr>
          <p:cNvPr id="18" name="textruta 17">
            <a:extLst>
              <a:ext uri="{FF2B5EF4-FFF2-40B4-BE49-F238E27FC236}">
                <a16:creationId xmlns:a16="http://schemas.microsoft.com/office/drawing/2014/main" id="{764F833A-6660-CD8D-C9A5-63B1D2DA7828}"/>
              </a:ext>
            </a:extLst>
          </p:cNvPr>
          <p:cNvSpPr txBox="1"/>
          <p:nvPr/>
        </p:nvSpPr>
        <p:spPr>
          <a:xfrm>
            <a:off x="6825615" y="5819774"/>
            <a:ext cx="1383030" cy="369332"/>
          </a:xfrm>
          <a:prstGeom prst="rect">
            <a:avLst/>
          </a:prstGeom>
          <a:noFill/>
        </p:spPr>
        <p:txBody>
          <a:bodyPr wrap="square" rtlCol="0">
            <a:spAutoFit/>
          </a:bodyPr>
          <a:lstStyle/>
          <a:p>
            <a:r>
              <a:rPr lang="sv-SE" dirty="0"/>
              <a:t>2050</a:t>
            </a:r>
          </a:p>
        </p:txBody>
      </p:sp>
    </p:spTree>
    <p:extLst>
      <p:ext uri="{BB962C8B-B14F-4D97-AF65-F5344CB8AC3E}">
        <p14:creationId xmlns:p14="http://schemas.microsoft.com/office/powerpoint/2010/main" val="36464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E4C17-7E57-20A5-CFE4-E9DA00737270}"/>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76F533AF-2759-C9CC-D503-10A1ACC85F8A}"/>
              </a:ext>
            </a:extLst>
          </p:cNvPr>
          <p:cNvSpPr txBox="1"/>
          <p:nvPr/>
        </p:nvSpPr>
        <p:spPr>
          <a:xfrm>
            <a:off x="1203767" y="809380"/>
            <a:ext cx="5828404" cy="5975995"/>
          </a:xfrm>
          <a:prstGeom prst="rect">
            <a:avLst/>
          </a:prstGeom>
          <a:noFill/>
        </p:spPr>
        <p:txBody>
          <a:bodyPr wrap="square">
            <a:spAutoFit/>
          </a:bodyPr>
          <a:lstStyle/>
          <a:p>
            <a:pPr algn="l">
              <a:lnSpc>
                <a:spcPts val="2250"/>
              </a:lnSpc>
              <a:spcBef>
                <a:spcPts val="975"/>
              </a:spcBef>
              <a:spcAft>
                <a:spcPts val="1125"/>
              </a:spcAft>
              <a:buNone/>
            </a:pPr>
            <a:r>
              <a:rPr lang="sv-SE" sz="2400" b="1" i="0" u="none" strike="noStrike" dirty="0">
                <a:solidFill>
                  <a:schemeClr val="accent2"/>
                </a:solidFill>
                <a:effectLst/>
                <a:latin typeface="var(--ff-title, verdana)"/>
              </a:rPr>
              <a:t>Litauen planerar för evakuering vid rysk attack</a:t>
            </a:r>
          </a:p>
          <a:p>
            <a:pPr algn="l">
              <a:spcAft>
                <a:spcPts val="1500"/>
              </a:spcAft>
              <a:buNone/>
            </a:pPr>
            <a:r>
              <a:rPr lang="sv-SE" b="1" i="0" u="none" strike="noStrike" dirty="0">
                <a:solidFill>
                  <a:srgbClr val="FF4C49"/>
                </a:solidFill>
                <a:effectLst/>
                <a:latin typeface="Helvetica Neue" panose="02000503000000020004" pitchFamily="2" charset="0"/>
              </a:rPr>
              <a:t>03.46</a:t>
            </a:r>
          </a:p>
          <a:p>
            <a:pPr algn="l">
              <a:spcAft>
                <a:spcPts val="1500"/>
              </a:spcAft>
              <a:buNone/>
            </a:pPr>
            <a:r>
              <a:rPr lang="sv-SE" b="0" i="0" u="none" strike="noStrike" dirty="0">
                <a:solidFill>
                  <a:srgbClr val="787878"/>
                </a:solidFill>
                <a:effectLst/>
                <a:latin typeface="Helvetica Neue" panose="02000503000000020004" pitchFamily="2" charset="0"/>
              </a:rPr>
              <a:t>TT</a:t>
            </a:r>
            <a:endParaRPr lang="sv-SE" b="0" i="0" u="none" strike="noStrike" dirty="0">
              <a:solidFill>
                <a:srgbClr val="222222"/>
              </a:solidFill>
              <a:effectLst/>
              <a:latin typeface="Helvetica Neue" panose="02000503000000020004" pitchFamily="2" charset="0"/>
            </a:endParaRPr>
          </a:p>
          <a:p>
            <a:pPr algn="l">
              <a:spcAft>
                <a:spcPts val="1500"/>
              </a:spcAft>
              <a:buNone/>
            </a:pPr>
            <a:r>
              <a:rPr lang="sv-SE" b="0" i="0" u="none" strike="noStrike" dirty="0">
                <a:solidFill>
                  <a:srgbClr val="707070"/>
                </a:solidFill>
                <a:effectLst/>
                <a:latin typeface="Helvetica Neue" panose="02000503000000020004" pitchFamily="2" charset="0"/>
              </a:rPr>
              <a:t>DELA</a:t>
            </a:r>
          </a:p>
          <a:p>
            <a:pPr algn="l">
              <a:lnSpc>
                <a:spcPts val="1575"/>
              </a:lnSpc>
              <a:spcBef>
                <a:spcPts val="150"/>
              </a:spcBef>
              <a:buNone/>
            </a:pPr>
            <a:r>
              <a:rPr lang="sv-SE" b="0" i="0" u="none" strike="noStrike" dirty="0">
                <a:solidFill>
                  <a:srgbClr val="222222"/>
                </a:solidFill>
                <a:effectLst/>
                <a:latin typeface="Helvetica Neue" panose="02000503000000020004" pitchFamily="2" charset="0"/>
              </a:rPr>
              <a:t>Litauen har tagit fram en evakueringsplan för huvudstaden Vilnius i händelse av krig eller kris. De tre huvudsakliga flyktvägarna går västerut. (Sverige, polen </a:t>
            </a:r>
            <a:r>
              <a:rPr lang="sv-SE" b="0" i="0" u="none" strike="noStrike" dirty="0" err="1">
                <a:solidFill>
                  <a:srgbClr val="222222"/>
                </a:solidFill>
                <a:effectLst/>
                <a:latin typeface="Helvetica Neue" panose="02000503000000020004" pitchFamily="2" charset="0"/>
              </a:rPr>
              <a:t>etc</a:t>
            </a:r>
            <a:r>
              <a:rPr lang="sv-SE" b="0" i="0" u="none" strike="noStrike" dirty="0">
                <a:solidFill>
                  <a:srgbClr val="222222"/>
                </a:solidFill>
                <a:effectLst/>
                <a:latin typeface="Helvetica Neue" panose="02000503000000020004" pitchFamily="2" charset="0"/>
              </a:rPr>
              <a:t>) Hur påverkar detta handeln?</a:t>
            </a:r>
          </a:p>
          <a:p>
            <a:pPr algn="l">
              <a:lnSpc>
                <a:spcPts val="1575"/>
              </a:lnSpc>
              <a:spcBef>
                <a:spcPts val="150"/>
              </a:spcBef>
              <a:buNone/>
            </a:pPr>
            <a:endParaRPr lang="sv-SE" b="0" i="0" u="none" strike="noStrike" dirty="0">
              <a:solidFill>
                <a:srgbClr val="222222"/>
              </a:solidFill>
              <a:effectLst/>
              <a:latin typeface="Helvetica Neue" panose="02000503000000020004" pitchFamily="2" charset="0"/>
            </a:endParaRPr>
          </a:p>
          <a:p>
            <a:pPr algn="l">
              <a:lnSpc>
                <a:spcPts val="1575"/>
              </a:lnSpc>
              <a:buNone/>
            </a:pPr>
            <a:r>
              <a:rPr lang="sv-SE" b="0" i="0" u="none" strike="noStrike" dirty="0">
                <a:solidFill>
                  <a:srgbClr val="222222"/>
                </a:solidFill>
                <a:effectLst/>
                <a:latin typeface="Helvetica Neue" panose="02000503000000020004" pitchFamily="2" charset="0"/>
              </a:rPr>
              <a:t>–</a:t>
            </a:r>
            <a:r>
              <a:rPr lang="sv-SE" b="0" i="0" u="none" strike="noStrike" dirty="0" err="1">
                <a:solidFill>
                  <a:srgbClr val="222222"/>
                </a:solidFill>
                <a:effectLst/>
                <a:latin typeface="Helvetica Neue" panose="02000503000000020004" pitchFamily="2" charset="0"/>
              </a:rPr>
              <a:t>Benkunskas</a:t>
            </a:r>
            <a:r>
              <a:rPr lang="sv-SE" b="0" i="0" u="none" strike="noStrike" dirty="0">
                <a:solidFill>
                  <a:srgbClr val="222222"/>
                </a:solidFill>
                <a:effectLst/>
                <a:latin typeface="Helvetica Neue" panose="02000503000000020004" pitchFamily="2" charset="0"/>
              </a:rPr>
              <a:t> betonar att man inte vill orsaka panik med planen.</a:t>
            </a:r>
          </a:p>
          <a:p>
            <a:pPr algn="l">
              <a:lnSpc>
                <a:spcPts val="1575"/>
              </a:lnSpc>
              <a:buNone/>
            </a:pPr>
            <a:endParaRPr lang="sv-SE" b="0" i="0" u="none" strike="noStrike" dirty="0">
              <a:solidFill>
                <a:srgbClr val="222222"/>
              </a:solidFill>
              <a:effectLst/>
              <a:latin typeface="Helvetica Neue" panose="02000503000000020004" pitchFamily="2" charset="0"/>
            </a:endParaRPr>
          </a:p>
          <a:p>
            <a:pPr algn="l">
              <a:lnSpc>
                <a:spcPts val="1575"/>
              </a:lnSpc>
              <a:buNone/>
            </a:pPr>
            <a:r>
              <a:rPr lang="sv-SE" b="0" i="0" u="none" strike="noStrike" dirty="0">
                <a:solidFill>
                  <a:srgbClr val="222222"/>
                </a:solidFill>
                <a:effectLst/>
                <a:latin typeface="Helvetica Neue" panose="02000503000000020004" pitchFamily="2" charset="0"/>
              </a:rPr>
              <a:t>– Vårt mål är klart: att ha en plan, att ha koordinering mellan institutioner, att veta vem som är ansvarig för vad och ha tillit till våra försvarsstyrkor. Med förhoppningen att den här planen aldrig ska behöva aktiveras, säger han.</a:t>
            </a:r>
          </a:p>
          <a:p>
            <a:pPr algn="l">
              <a:lnSpc>
                <a:spcPts val="1575"/>
              </a:lnSpc>
              <a:buNone/>
            </a:pPr>
            <a:endParaRPr lang="sv-SE" b="0" i="0" u="none" strike="noStrike" dirty="0">
              <a:solidFill>
                <a:srgbClr val="222222"/>
              </a:solidFill>
              <a:effectLst/>
              <a:latin typeface="Helvetica Neue" panose="02000503000000020004" pitchFamily="2" charset="0"/>
            </a:endParaRPr>
          </a:p>
          <a:p>
            <a:pPr algn="l">
              <a:lnSpc>
                <a:spcPts val="1575"/>
              </a:lnSpc>
            </a:pPr>
            <a:r>
              <a:rPr lang="sv-SE" b="1" i="0" u="none" strike="noStrike" dirty="0">
                <a:solidFill>
                  <a:srgbClr val="222222"/>
                </a:solidFill>
                <a:effectLst/>
                <a:latin typeface="Helvetica Neue" panose="02000503000000020004" pitchFamily="2" charset="0"/>
              </a:rPr>
              <a:t>Enligt myndigheterna ska det vara möjligt att evakuera Vilnius 600 000 invånare på 48 timmar</a:t>
            </a:r>
            <a:r>
              <a:rPr lang="sv-SE" b="0" i="0" u="none" strike="noStrike" dirty="0">
                <a:solidFill>
                  <a:srgbClr val="222222"/>
                </a:solidFill>
                <a:effectLst/>
                <a:latin typeface="Helvetica Neue" panose="02000503000000020004" pitchFamily="2" charset="0"/>
              </a:rPr>
              <a:t>. Planen ska även kunna användas vid naturkatastrofer eller en kärnkraftsolycka i Belarus.</a:t>
            </a:r>
          </a:p>
        </p:txBody>
      </p:sp>
      <p:pic>
        <p:nvPicPr>
          <p:cNvPr id="1026" name="Picture 2" descr="Sveriges största städer saknar evakueringsplan">
            <a:extLst>
              <a:ext uri="{FF2B5EF4-FFF2-40B4-BE49-F238E27FC236}">
                <a16:creationId xmlns:a16="http://schemas.microsoft.com/office/drawing/2014/main" id="{6520502C-3561-B5B2-EC2B-126C06F2E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168" y="1953896"/>
            <a:ext cx="4063060" cy="2284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59090F1A-FEDD-9B21-BE9E-BDD4EDD87D1B}"/>
              </a:ext>
            </a:extLst>
          </p:cNvPr>
          <p:cNvSpPr txBox="1"/>
          <p:nvPr/>
        </p:nvSpPr>
        <p:spPr>
          <a:xfrm>
            <a:off x="7415168" y="4403870"/>
            <a:ext cx="4208584" cy="1754326"/>
          </a:xfrm>
          <a:prstGeom prst="rect">
            <a:avLst/>
          </a:prstGeom>
          <a:noFill/>
        </p:spPr>
        <p:txBody>
          <a:bodyPr wrap="square" rtlCol="0">
            <a:spAutoFit/>
          </a:bodyPr>
          <a:lstStyle/>
          <a:p>
            <a:pPr algn="l">
              <a:buNone/>
            </a:pPr>
            <a:r>
              <a:rPr lang="sv-SE" b="1" i="0" u="none" strike="noStrike" dirty="0">
                <a:solidFill>
                  <a:srgbClr val="1D1D1B"/>
                </a:solidFill>
                <a:effectLst/>
                <a:latin typeface="SuecaWeb Hd"/>
              </a:rPr>
              <a:t>Sveriges tre största städer saknar planer för hur en evakuering av befolkningen skulle gå till i händelse av krig.</a:t>
            </a:r>
          </a:p>
          <a:p>
            <a:pPr algn="l"/>
            <a:r>
              <a:rPr lang="sv-SE" i="0" u="none" strike="noStrike" dirty="0">
                <a:solidFill>
                  <a:srgbClr val="1D1D1B"/>
                </a:solidFill>
                <a:effectLst/>
                <a:latin typeface="SuecaWeb Hd"/>
              </a:rPr>
              <a:t>”Nej, någon sådan plan finns inte”, är till exempel beskedet från länsstyrelsen i Stockholm.</a:t>
            </a:r>
          </a:p>
        </p:txBody>
      </p:sp>
    </p:spTree>
    <p:extLst>
      <p:ext uri="{BB962C8B-B14F-4D97-AF65-F5344CB8AC3E}">
        <p14:creationId xmlns:p14="http://schemas.microsoft.com/office/powerpoint/2010/main" val="3658371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B92F6-A297-3221-74FD-00B5C03F0386}"/>
            </a:ext>
          </a:extLst>
        </p:cNvPr>
        <p:cNvGrpSpPr/>
        <p:nvPr/>
      </p:nvGrpSpPr>
      <p:grpSpPr>
        <a:xfrm>
          <a:off x="0" y="0"/>
          <a:ext cx="0" cy="0"/>
          <a:chOff x="0" y="0"/>
          <a:chExt cx="0" cy="0"/>
        </a:xfrm>
      </p:grpSpPr>
      <p:pic>
        <p:nvPicPr>
          <p:cNvPr id="2050" name="Picture 2" descr="Hård kritik mot långsam och kaotisk brittisk insats i Afghanistan:  &quot;Slumpmässig evakuering&quot; | Utrikes | Svenska Yle">
            <a:extLst>
              <a:ext uri="{FF2B5EF4-FFF2-40B4-BE49-F238E27FC236}">
                <a16:creationId xmlns:a16="http://schemas.microsoft.com/office/drawing/2014/main" id="{8F3745B3-6816-139F-548D-CF4E8B84C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25" r="23973" b="-1"/>
          <a:stretch>
            <a:fillRect/>
          </a:stretch>
        </p:blipFill>
        <p:spPr bwMode="auto">
          <a:xfrm>
            <a:off x="839788" y="1765539"/>
            <a:ext cx="5076825" cy="4435236"/>
          </a:xfrm>
          <a:prstGeom prst="rect">
            <a:avLst/>
          </a:prstGeom>
          <a:solidFill>
            <a:srgbClr val="FFFFFF"/>
          </a:solidFill>
        </p:spPr>
      </p:pic>
      <p:sp>
        <p:nvSpPr>
          <p:cNvPr id="5" name="textruta 4">
            <a:extLst>
              <a:ext uri="{FF2B5EF4-FFF2-40B4-BE49-F238E27FC236}">
                <a16:creationId xmlns:a16="http://schemas.microsoft.com/office/drawing/2014/main" id="{8070DF96-C20E-B691-1AD5-8753471CE413}"/>
              </a:ext>
            </a:extLst>
          </p:cNvPr>
          <p:cNvSpPr txBox="1"/>
          <p:nvPr/>
        </p:nvSpPr>
        <p:spPr>
          <a:xfrm>
            <a:off x="843951" y="376627"/>
            <a:ext cx="922488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Calibri" panose="020F0502020204030204" pitchFamily="34" charset="0"/>
                <a:ea typeface="+mj-ea"/>
                <a:cs typeface="Calibri" panose="020F0502020204030204" pitchFamily="34" charset="0"/>
              </a:rPr>
              <a:t>Hur </a:t>
            </a:r>
            <a:r>
              <a:rPr lang="en-US" sz="4400" b="1" dirty="0" err="1">
                <a:latin typeface="Calibri" panose="020F0502020204030204" pitchFamily="34" charset="0"/>
                <a:ea typeface="+mj-ea"/>
                <a:cs typeface="Calibri" panose="020F0502020204030204" pitchFamily="34" charset="0"/>
              </a:rPr>
              <a:t>skulle</a:t>
            </a:r>
            <a:r>
              <a:rPr lang="en-US" sz="4400" b="1" dirty="0">
                <a:latin typeface="Calibri" panose="020F0502020204030204" pitchFamily="34" charset="0"/>
                <a:ea typeface="+mj-ea"/>
                <a:cs typeface="Calibri" panose="020F0502020204030204" pitchFamily="34" charset="0"/>
              </a:rPr>
              <a:t> </a:t>
            </a:r>
            <a:r>
              <a:rPr lang="en-US" sz="4400" b="1" dirty="0" err="1">
                <a:latin typeface="Calibri" panose="020F0502020204030204" pitchFamily="34" charset="0"/>
                <a:ea typeface="+mj-ea"/>
                <a:cs typeface="Calibri" panose="020F0502020204030204" pitchFamily="34" charset="0"/>
              </a:rPr>
              <a:t>tex</a:t>
            </a:r>
            <a:r>
              <a:rPr lang="en-US" sz="4400" b="1" dirty="0">
                <a:latin typeface="Calibri" panose="020F0502020204030204" pitchFamily="34" charset="0"/>
                <a:ea typeface="+mj-ea"/>
                <a:cs typeface="Calibri" panose="020F0502020204030204" pitchFamily="34" charset="0"/>
              </a:rPr>
              <a:t> Jönköping </a:t>
            </a:r>
            <a:r>
              <a:rPr lang="en-US" sz="4400" b="1" dirty="0" err="1">
                <a:latin typeface="Calibri" panose="020F0502020204030204" pitchFamily="34" charset="0"/>
                <a:ea typeface="+mj-ea"/>
                <a:cs typeface="Calibri" panose="020F0502020204030204" pitchFamily="34" charset="0"/>
              </a:rPr>
              <a:t>klara</a:t>
            </a:r>
            <a:r>
              <a:rPr lang="en-US" sz="4400" b="1" dirty="0">
                <a:latin typeface="Calibri" panose="020F0502020204030204" pitchFamily="34" charset="0"/>
                <a:ea typeface="+mj-ea"/>
                <a:cs typeface="Calibri" panose="020F0502020204030204" pitchFamily="34" charset="0"/>
              </a:rPr>
              <a:t> </a:t>
            </a:r>
            <a:r>
              <a:rPr lang="en-US" sz="4400" b="1" dirty="0" err="1">
                <a:latin typeface="Calibri" panose="020F0502020204030204" pitchFamily="34" charset="0"/>
                <a:ea typeface="+mj-ea"/>
                <a:cs typeface="Calibri" panose="020F0502020204030204" pitchFamily="34" charset="0"/>
              </a:rPr>
              <a:t>en</a:t>
            </a:r>
            <a:r>
              <a:rPr lang="en-US" sz="4400" b="1" dirty="0">
                <a:latin typeface="Calibri" panose="020F0502020204030204" pitchFamily="34" charset="0"/>
                <a:ea typeface="+mj-ea"/>
                <a:cs typeface="Calibri" panose="020F0502020204030204" pitchFamily="34" charset="0"/>
              </a:rPr>
              <a:t> kris </a:t>
            </a:r>
            <a:r>
              <a:rPr lang="en-US" sz="4400" b="1" dirty="0" err="1">
                <a:latin typeface="Calibri" panose="020F0502020204030204" pitchFamily="34" charset="0"/>
                <a:ea typeface="+mj-ea"/>
                <a:cs typeface="Calibri" panose="020F0502020204030204" pitchFamily="34" charset="0"/>
              </a:rPr>
              <a:t>eller</a:t>
            </a:r>
            <a:r>
              <a:rPr lang="en-US" sz="4400" b="1" dirty="0">
                <a:latin typeface="Calibri" panose="020F0502020204030204" pitchFamily="34" charset="0"/>
                <a:ea typeface="+mj-ea"/>
                <a:cs typeface="Calibri" panose="020F0502020204030204" pitchFamily="34" charset="0"/>
              </a:rPr>
              <a:t> </a:t>
            </a:r>
            <a:r>
              <a:rPr lang="en-US" sz="4400" b="1" dirty="0" err="1">
                <a:latin typeface="Calibri" panose="020F0502020204030204" pitchFamily="34" charset="0"/>
                <a:ea typeface="+mj-ea"/>
                <a:cs typeface="Calibri" panose="020F0502020204030204" pitchFamily="34" charset="0"/>
              </a:rPr>
              <a:t>evakuering</a:t>
            </a:r>
            <a:r>
              <a:rPr lang="en-US" sz="4400" b="1">
                <a:latin typeface="Calibri" panose="020F0502020204030204" pitchFamily="34" charset="0"/>
                <a:ea typeface="+mj-ea"/>
                <a:cs typeface="Calibri" panose="020F0502020204030204" pitchFamily="34" charset="0"/>
              </a:rPr>
              <a:t>?</a:t>
            </a:r>
          </a:p>
        </p:txBody>
      </p:sp>
      <p:sp>
        <p:nvSpPr>
          <p:cNvPr id="6" name="textruta 5">
            <a:extLst>
              <a:ext uri="{FF2B5EF4-FFF2-40B4-BE49-F238E27FC236}">
                <a16:creationId xmlns:a16="http://schemas.microsoft.com/office/drawing/2014/main" id="{2545E2DC-3C59-D66B-1B7D-D8AE723FF08C}"/>
              </a:ext>
            </a:extLst>
          </p:cNvPr>
          <p:cNvSpPr txBox="1"/>
          <p:nvPr/>
        </p:nvSpPr>
        <p:spPr>
          <a:xfrm>
            <a:off x="6275388" y="1765539"/>
            <a:ext cx="5076826" cy="4435236"/>
          </a:xfrm>
          <a:prstGeom prst="rect">
            <a:avLst/>
          </a:prstGeom>
        </p:spPr>
        <p:txBody>
          <a:bodyPr vert="horz" lIns="91440" tIns="45720" rIns="91440" bIns="45720" rtlCol="0">
            <a:normAutofit/>
          </a:bodyPr>
          <a:lstStyle/>
          <a:p>
            <a:pPr marL="342900" indent="-342900">
              <a:lnSpc>
                <a:spcPct val="90000"/>
              </a:lnSpc>
              <a:spcBef>
                <a:spcPts val="1000"/>
              </a:spcBef>
              <a:buFont typeface="Arial" panose="020B0604020202020204" pitchFamily="34" charset="0"/>
              <a:buChar char="•"/>
            </a:pPr>
            <a:r>
              <a:rPr lang="en-US" sz="2000" dirty="0">
                <a:cs typeface="Calibri Light" panose="020F0302020204030204" pitchFamily="34" charset="0"/>
              </a:rPr>
              <a:t>Ca 115 000 </a:t>
            </a:r>
            <a:r>
              <a:rPr lang="en-US" sz="2000" dirty="0" err="1">
                <a:cs typeface="Calibri Light" panose="020F0302020204030204" pitchFamily="34" charset="0"/>
              </a:rPr>
              <a:t>invånare</a:t>
            </a:r>
            <a:r>
              <a:rPr lang="en-US" sz="2000" dirty="0">
                <a:cs typeface="Calibri Light" panose="020F0302020204030204" pitchFamily="34" charset="0"/>
              </a:rPr>
              <a:t> </a:t>
            </a:r>
            <a:r>
              <a:rPr lang="en-US" sz="2000" dirty="0" err="1">
                <a:cs typeface="Calibri Light" panose="020F0302020204030204" pitchFamily="34" charset="0"/>
              </a:rPr>
              <a:t>i</a:t>
            </a:r>
            <a:r>
              <a:rPr lang="en-US" sz="2000" dirty="0">
                <a:cs typeface="Calibri Light" panose="020F0302020204030204" pitchFamily="34" charset="0"/>
              </a:rPr>
              <a:t> stan</a:t>
            </a:r>
          </a:p>
          <a:p>
            <a:pPr marL="342900" indent="-342900">
              <a:lnSpc>
                <a:spcPct val="90000"/>
              </a:lnSpc>
              <a:spcBef>
                <a:spcPts val="1000"/>
              </a:spcBef>
              <a:buFont typeface="Arial" panose="020B0604020202020204" pitchFamily="34" charset="0"/>
              <a:buChar char="•"/>
            </a:pPr>
            <a:r>
              <a:rPr lang="en-US" sz="2000" dirty="0">
                <a:cs typeface="Calibri Light" panose="020F0302020204030204" pitchFamily="34" charset="0"/>
              </a:rPr>
              <a:t>Ca 8000 </a:t>
            </a:r>
            <a:r>
              <a:rPr lang="en-US" sz="2000" dirty="0" err="1">
                <a:cs typeface="Calibri Light" panose="020F0302020204030204" pitchFamily="34" charset="0"/>
              </a:rPr>
              <a:t>studenter</a:t>
            </a:r>
            <a:r>
              <a:rPr lang="en-US" sz="2000" dirty="0">
                <a:cs typeface="Calibri Light" panose="020F0302020204030204" pitchFamily="34" charset="0"/>
              </a:rPr>
              <a:t> </a:t>
            </a:r>
            <a:r>
              <a:rPr lang="en-US" sz="2000" dirty="0" err="1">
                <a:cs typeface="Calibri Light" panose="020F0302020204030204" pitchFamily="34" charset="0"/>
              </a:rPr>
              <a:t>på</a:t>
            </a:r>
            <a:r>
              <a:rPr lang="en-US" sz="2000" dirty="0">
                <a:cs typeface="Calibri Light" panose="020F0302020204030204" pitchFamily="34" charset="0"/>
              </a:rPr>
              <a:t> JU </a:t>
            </a:r>
            <a:r>
              <a:rPr lang="en-US" sz="2000" dirty="0" err="1">
                <a:cs typeface="Calibri Light" panose="020F0302020204030204" pitchFamily="34" charset="0"/>
              </a:rPr>
              <a:t>varav</a:t>
            </a:r>
            <a:r>
              <a:rPr lang="en-US" sz="2000" dirty="0">
                <a:cs typeface="Calibri Light" panose="020F0302020204030204" pitchFamily="34" charset="0"/>
              </a:rPr>
              <a:t> ca 2500  </a:t>
            </a:r>
            <a:r>
              <a:rPr lang="en-US" sz="2000" dirty="0" err="1">
                <a:cs typeface="Calibri Light" panose="020F0302020204030204" pitchFamily="34" charset="0"/>
              </a:rPr>
              <a:t>utländska</a:t>
            </a:r>
            <a:r>
              <a:rPr lang="en-US" sz="2000" dirty="0">
                <a:cs typeface="Calibri Light" panose="020F0302020204030204" pitchFamily="34" charset="0"/>
              </a:rPr>
              <a:t> </a:t>
            </a:r>
            <a:r>
              <a:rPr lang="en-US" sz="2000" dirty="0" err="1">
                <a:cs typeface="Calibri Light" panose="020F0302020204030204" pitchFamily="34" charset="0"/>
              </a:rPr>
              <a:t>studenter</a:t>
            </a:r>
            <a:endParaRPr lang="en-US" sz="2000" dirty="0">
              <a:cs typeface="Calibri Light" panose="020F0302020204030204" pitchFamily="34" charset="0"/>
            </a:endParaRPr>
          </a:p>
          <a:p>
            <a:pPr marL="342900" indent="-342900">
              <a:lnSpc>
                <a:spcPct val="90000"/>
              </a:lnSpc>
              <a:spcBef>
                <a:spcPts val="1000"/>
              </a:spcBef>
              <a:buFont typeface="Arial" panose="020B0604020202020204" pitchFamily="34" charset="0"/>
              <a:buChar char="•"/>
            </a:pPr>
            <a:r>
              <a:rPr lang="en-US" sz="2000" dirty="0">
                <a:cs typeface="Calibri Light" panose="020F0302020204030204" pitchFamily="34" charset="0"/>
              </a:rPr>
              <a:t>3300 </a:t>
            </a:r>
            <a:r>
              <a:rPr lang="en-US" sz="2000" dirty="0" err="1">
                <a:cs typeface="Calibri Light" panose="020F0302020204030204" pitchFamily="34" charset="0"/>
              </a:rPr>
              <a:t>anställda</a:t>
            </a:r>
            <a:r>
              <a:rPr lang="en-US" sz="2000" dirty="0">
                <a:cs typeface="Calibri Light" panose="020F0302020204030204" pitchFamily="34" charset="0"/>
              </a:rPr>
              <a:t> </a:t>
            </a:r>
            <a:r>
              <a:rPr lang="en-US" sz="2000" dirty="0" err="1">
                <a:cs typeface="Calibri Light" panose="020F0302020204030204" pitchFamily="34" charset="0"/>
              </a:rPr>
              <a:t>på</a:t>
            </a:r>
            <a:r>
              <a:rPr lang="en-US" sz="2000" dirty="0">
                <a:cs typeface="Calibri Light" panose="020F0302020204030204" pitchFamily="34" charset="0"/>
              </a:rPr>
              <a:t> </a:t>
            </a:r>
            <a:r>
              <a:rPr lang="en-US" sz="2000" dirty="0" err="1">
                <a:cs typeface="Calibri Light" panose="020F0302020204030204" pitchFamily="34" charset="0"/>
              </a:rPr>
              <a:t>Ryhov</a:t>
            </a:r>
            <a:r>
              <a:rPr lang="en-US" sz="2000" dirty="0">
                <a:cs typeface="Calibri Light" panose="020F0302020204030204" pitchFamily="34" charset="0"/>
              </a:rPr>
              <a:t>  </a:t>
            </a:r>
            <a:r>
              <a:rPr lang="en-US" sz="2000" dirty="0" err="1">
                <a:cs typeface="Calibri Light" panose="020F0302020204030204" pitchFamily="34" charset="0"/>
              </a:rPr>
              <a:t>som</a:t>
            </a:r>
            <a:r>
              <a:rPr lang="en-US" sz="2000" dirty="0">
                <a:cs typeface="Calibri Light" panose="020F0302020204030204" pitchFamily="34" charset="0"/>
              </a:rPr>
              <a:t> </a:t>
            </a:r>
            <a:r>
              <a:rPr lang="en-US" sz="2000" dirty="0" err="1">
                <a:cs typeface="Calibri Light" panose="020F0302020204030204" pitchFamily="34" charset="0"/>
              </a:rPr>
              <a:t>har</a:t>
            </a:r>
            <a:r>
              <a:rPr lang="en-US" sz="2000" dirty="0">
                <a:cs typeface="Calibri Light" panose="020F0302020204030204" pitchFamily="34" charset="0"/>
              </a:rPr>
              <a:t> 25 </a:t>
            </a:r>
            <a:r>
              <a:rPr lang="en-US" sz="2000" dirty="0" err="1">
                <a:cs typeface="Calibri Light" panose="020F0302020204030204" pitchFamily="34" charset="0"/>
              </a:rPr>
              <a:t>avdelningar</a:t>
            </a:r>
            <a:r>
              <a:rPr lang="en-US" sz="2000" dirty="0">
                <a:cs typeface="Calibri Light" panose="020F0302020204030204" pitchFamily="34" charset="0"/>
              </a:rPr>
              <a:t> </a:t>
            </a:r>
            <a:r>
              <a:rPr lang="en-US" sz="2000" dirty="0" err="1">
                <a:cs typeface="Calibri Light" panose="020F0302020204030204" pitchFamily="34" charset="0"/>
              </a:rPr>
              <a:t>och</a:t>
            </a:r>
            <a:r>
              <a:rPr lang="en-US" sz="2000" dirty="0">
                <a:cs typeface="Calibri Light" panose="020F0302020204030204" pitchFamily="34" charset="0"/>
              </a:rPr>
              <a:t> ca 410 </a:t>
            </a:r>
            <a:r>
              <a:rPr lang="en-US" sz="2000" dirty="0" err="1">
                <a:cs typeface="Calibri Light" panose="020F0302020204030204" pitchFamily="34" charset="0"/>
              </a:rPr>
              <a:t>sängplatser</a:t>
            </a:r>
            <a:r>
              <a:rPr lang="en-US" sz="2000" dirty="0">
                <a:cs typeface="Calibri Light" panose="020F0302020204030204" pitchFamily="34" charset="0"/>
              </a:rPr>
              <a:t> (</a:t>
            </a:r>
            <a:r>
              <a:rPr lang="en-US" sz="2000" dirty="0" err="1">
                <a:cs typeface="Calibri Light" panose="020F0302020204030204" pitchFamily="34" charset="0"/>
              </a:rPr>
              <a:t>sängliggande</a:t>
            </a:r>
            <a:r>
              <a:rPr lang="en-US" sz="2000" dirty="0">
                <a:cs typeface="Calibri Light" panose="020F0302020204030204" pitchFamily="34" charset="0"/>
              </a:rPr>
              <a:t> </a:t>
            </a:r>
            <a:r>
              <a:rPr lang="en-US" sz="2000" dirty="0" err="1">
                <a:cs typeface="Calibri Light" panose="020F0302020204030204" pitchFamily="34" charset="0"/>
              </a:rPr>
              <a:t>patienter</a:t>
            </a:r>
            <a:r>
              <a:rPr lang="en-US" sz="2000" dirty="0">
                <a:cs typeface="Calibri Light" panose="020F0302020204030204" pitchFamily="34" charset="0"/>
              </a:rPr>
              <a:t>)</a:t>
            </a:r>
          </a:p>
          <a:p>
            <a:pPr marL="342900" indent="-342900">
              <a:lnSpc>
                <a:spcPct val="90000"/>
              </a:lnSpc>
              <a:spcBef>
                <a:spcPts val="1000"/>
              </a:spcBef>
              <a:buFont typeface="Arial" panose="020B0604020202020204" pitchFamily="34" charset="0"/>
              <a:buChar char="•"/>
            </a:pPr>
            <a:r>
              <a:rPr lang="en-US" sz="2000" dirty="0">
                <a:cs typeface="Calibri Light" panose="020F0302020204030204" pitchFamily="34" charset="0"/>
              </a:rPr>
              <a:t> ca 2000 </a:t>
            </a:r>
            <a:r>
              <a:rPr lang="en-US" sz="2000" dirty="0" err="1">
                <a:cs typeface="Calibri Light" panose="020F0302020204030204" pitchFamily="34" charset="0"/>
              </a:rPr>
              <a:t>invånare</a:t>
            </a:r>
            <a:r>
              <a:rPr lang="en-US" sz="2000" dirty="0">
                <a:cs typeface="Calibri Light" panose="020F0302020204030204" pitchFamily="34" charset="0"/>
              </a:rPr>
              <a:t> </a:t>
            </a:r>
            <a:r>
              <a:rPr lang="en-US" sz="2000" dirty="0" err="1">
                <a:cs typeface="Calibri Light" panose="020F0302020204030204" pitchFamily="34" charset="0"/>
              </a:rPr>
              <a:t>i</a:t>
            </a:r>
            <a:r>
              <a:rPr lang="en-US" sz="2000" dirty="0">
                <a:cs typeface="Calibri Light" panose="020F0302020204030204" pitchFamily="34" charset="0"/>
              </a:rPr>
              <a:t> </a:t>
            </a:r>
            <a:r>
              <a:rPr lang="en-US" sz="2000" dirty="0" err="1">
                <a:cs typeface="Calibri Light" panose="020F0302020204030204" pitchFamily="34" charset="0"/>
              </a:rPr>
              <a:t>Rålätt</a:t>
            </a:r>
            <a:r>
              <a:rPr lang="en-US" sz="2000" dirty="0">
                <a:cs typeface="Calibri Light" panose="020F0302020204030204" pitchFamily="34" charset="0"/>
              </a:rPr>
              <a:t> </a:t>
            </a:r>
            <a:r>
              <a:rPr lang="en-US" sz="2000" dirty="0" err="1">
                <a:cs typeface="Calibri Light" panose="020F0302020204030204" pitchFamily="34" charset="0"/>
              </a:rPr>
              <a:t>där</a:t>
            </a:r>
            <a:r>
              <a:rPr lang="en-US" sz="2000" dirty="0">
                <a:cs typeface="Calibri Light" panose="020F0302020204030204" pitchFamily="34" charset="0"/>
              </a:rPr>
              <a:t> 75 % </a:t>
            </a:r>
            <a:r>
              <a:rPr lang="en-US" sz="2000" dirty="0" err="1">
                <a:cs typeface="Calibri Light" panose="020F0302020204030204" pitchFamily="34" charset="0"/>
              </a:rPr>
              <a:t>har</a:t>
            </a:r>
            <a:r>
              <a:rPr lang="en-US" sz="2000" dirty="0">
                <a:cs typeface="Calibri Light" panose="020F0302020204030204" pitchFamily="34" charset="0"/>
              </a:rPr>
              <a:t> </a:t>
            </a:r>
            <a:r>
              <a:rPr lang="en-US" sz="2000" dirty="0" err="1">
                <a:cs typeface="Calibri Light" panose="020F0302020204030204" pitchFamily="34" charset="0"/>
              </a:rPr>
              <a:t>utländsk</a:t>
            </a:r>
            <a:r>
              <a:rPr lang="en-US" sz="2000" dirty="0">
                <a:cs typeface="Calibri Light" panose="020F0302020204030204" pitchFamily="34" charset="0"/>
              </a:rPr>
              <a:t> </a:t>
            </a:r>
            <a:r>
              <a:rPr lang="en-US" sz="2000" dirty="0" err="1">
                <a:cs typeface="Calibri Light" panose="020F0302020204030204" pitchFamily="34" charset="0"/>
              </a:rPr>
              <a:t>bakgrund</a:t>
            </a:r>
            <a:r>
              <a:rPr lang="en-US" sz="2000" dirty="0">
                <a:cs typeface="Calibri Light" panose="020F0302020204030204" pitchFamily="34" charset="0"/>
              </a:rPr>
              <a:t> </a:t>
            </a:r>
            <a:r>
              <a:rPr lang="en-US" sz="2000" dirty="0" err="1">
                <a:cs typeface="Calibri Light" panose="020F0302020204030204" pitchFamily="34" charset="0"/>
              </a:rPr>
              <a:t>och</a:t>
            </a:r>
            <a:r>
              <a:rPr lang="en-US" sz="2000" dirty="0">
                <a:cs typeface="Calibri Light" panose="020F0302020204030204" pitchFamily="34" charset="0"/>
              </a:rPr>
              <a:t> </a:t>
            </a:r>
            <a:r>
              <a:rPr lang="en-US" sz="2000" dirty="0" err="1">
                <a:cs typeface="Calibri Light" panose="020F0302020204030204" pitchFamily="34" charset="0"/>
              </a:rPr>
              <a:t>bristande</a:t>
            </a:r>
            <a:r>
              <a:rPr lang="en-US" sz="2000" dirty="0">
                <a:cs typeface="Calibri Light" panose="020F0302020204030204" pitchFamily="34" charset="0"/>
              </a:rPr>
              <a:t> </a:t>
            </a:r>
            <a:r>
              <a:rPr lang="en-US" sz="2000" dirty="0" err="1">
                <a:cs typeface="Calibri Light" panose="020F0302020204030204" pitchFamily="34" charset="0"/>
              </a:rPr>
              <a:t>språkkunskaper</a:t>
            </a:r>
            <a:r>
              <a:rPr lang="en-US" sz="2000" dirty="0">
                <a:cs typeface="Calibri Light" panose="020F0302020204030204" pitchFamily="34" charset="0"/>
              </a:rPr>
              <a:t> </a:t>
            </a:r>
            <a:r>
              <a:rPr lang="en-US" sz="2000" dirty="0" err="1">
                <a:cs typeface="Calibri Light" panose="020F0302020204030204" pitchFamily="34" charset="0"/>
              </a:rPr>
              <a:t>i</a:t>
            </a:r>
            <a:r>
              <a:rPr lang="en-US" sz="2000" dirty="0">
                <a:cs typeface="Calibri Light" panose="020F0302020204030204" pitchFamily="34" charset="0"/>
              </a:rPr>
              <a:t> Svenska</a:t>
            </a:r>
          </a:p>
          <a:p>
            <a:pPr marL="342900" indent="-342900">
              <a:lnSpc>
                <a:spcPct val="90000"/>
              </a:lnSpc>
              <a:spcBef>
                <a:spcPts val="1000"/>
              </a:spcBef>
              <a:buFont typeface="Arial" panose="020B0604020202020204" pitchFamily="34" charset="0"/>
              <a:buChar char="•"/>
            </a:pPr>
            <a:r>
              <a:rPr lang="en-US" sz="2000" dirty="0">
                <a:cs typeface="Calibri Light" panose="020F0302020204030204" pitchFamily="34" charset="0"/>
              </a:rPr>
              <a:t>Ca 20 </a:t>
            </a:r>
            <a:r>
              <a:rPr lang="en-US" sz="2000" dirty="0" err="1">
                <a:cs typeface="Calibri Light" panose="020F0302020204030204" pitchFamily="34" charset="0"/>
              </a:rPr>
              <a:t>st</a:t>
            </a:r>
            <a:r>
              <a:rPr lang="en-US" sz="2000" dirty="0">
                <a:cs typeface="Calibri Light" panose="020F0302020204030204" pitchFamily="34" charset="0"/>
              </a:rPr>
              <a:t> </a:t>
            </a:r>
            <a:r>
              <a:rPr lang="en-US" sz="2000" dirty="0" err="1">
                <a:cs typeface="Calibri Light" panose="020F0302020204030204" pitchFamily="34" charset="0"/>
              </a:rPr>
              <a:t>äldreboenden</a:t>
            </a:r>
            <a:r>
              <a:rPr lang="en-US" sz="2000" dirty="0">
                <a:cs typeface="Calibri Light" panose="020F0302020204030204" pitchFamily="34" charset="0"/>
              </a:rPr>
              <a:t> I </a:t>
            </a:r>
            <a:r>
              <a:rPr lang="en-US" sz="2000" dirty="0" err="1">
                <a:cs typeface="Calibri Light" panose="020F0302020204030204" pitchFamily="34" charset="0"/>
              </a:rPr>
              <a:t>kommunen</a:t>
            </a:r>
            <a:endParaRPr lang="en-US" sz="2000" dirty="0">
              <a:cs typeface="Calibri Light" panose="020F0302020204030204" pitchFamily="34" charset="0"/>
            </a:endParaRPr>
          </a:p>
        </p:txBody>
      </p:sp>
      <p:sp>
        <p:nvSpPr>
          <p:cNvPr id="7" name="textruta 6">
            <a:extLst>
              <a:ext uri="{FF2B5EF4-FFF2-40B4-BE49-F238E27FC236}">
                <a16:creationId xmlns:a16="http://schemas.microsoft.com/office/drawing/2014/main" id="{1506CF3A-E0B6-485C-34F9-F1731D3249DD}"/>
              </a:ext>
            </a:extLst>
          </p:cNvPr>
          <p:cNvSpPr txBox="1"/>
          <p:nvPr/>
        </p:nvSpPr>
        <p:spPr>
          <a:xfrm>
            <a:off x="6551552" y="5344193"/>
            <a:ext cx="4524498" cy="707886"/>
          </a:xfrm>
          <a:prstGeom prst="rect">
            <a:avLst/>
          </a:prstGeom>
          <a:noFill/>
        </p:spPr>
        <p:txBody>
          <a:bodyPr wrap="square" rtlCol="0">
            <a:spAutoFit/>
          </a:bodyPr>
          <a:lstStyle/>
          <a:p>
            <a:r>
              <a:rPr lang="sv-SE" sz="2000" b="1" dirty="0"/>
              <a:t>Hur skulle en sådan logistikkedja kunna se ut?</a:t>
            </a:r>
          </a:p>
        </p:txBody>
      </p:sp>
    </p:spTree>
    <p:extLst>
      <p:ext uri="{BB962C8B-B14F-4D97-AF65-F5344CB8AC3E}">
        <p14:creationId xmlns:p14="http://schemas.microsoft.com/office/powerpoint/2010/main" val="178550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07E61-64AB-0C90-0C54-BF615AE6C8D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8A8C87A-D4DA-5625-3C35-255C98B28C51}"/>
              </a:ext>
            </a:extLst>
          </p:cNvPr>
          <p:cNvSpPr>
            <a:spLocks noGrp="1"/>
          </p:cNvSpPr>
          <p:nvPr>
            <p:ph type="title"/>
          </p:nvPr>
        </p:nvSpPr>
        <p:spPr/>
        <p:txBody>
          <a:bodyPr>
            <a:normAutofit fontScale="90000"/>
          </a:bodyPr>
          <a:lstStyle/>
          <a:p>
            <a:r>
              <a:rPr lang="sv-SE" dirty="0"/>
              <a:t>Vad är det för trender som kommer att påverka vår verksamhet ? (Bli din egen trendexpert)</a:t>
            </a:r>
            <a:br>
              <a:rPr lang="sv-SE" dirty="0"/>
            </a:br>
            <a:br>
              <a:rPr lang="sv-SE" dirty="0"/>
            </a:br>
            <a:endParaRPr lang="sv-SE" dirty="0"/>
          </a:p>
        </p:txBody>
      </p:sp>
      <p:sp>
        <p:nvSpPr>
          <p:cNvPr id="3" name="Platshållare för innehåll 2">
            <a:extLst>
              <a:ext uri="{FF2B5EF4-FFF2-40B4-BE49-F238E27FC236}">
                <a16:creationId xmlns:a16="http://schemas.microsoft.com/office/drawing/2014/main" id="{6DDA73FF-3ECF-1DF0-FFD6-5546A497BABE}"/>
              </a:ext>
            </a:extLst>
          </p:cNvPr>
          <p:cNvSpPr>
            <a:spLocks noGrp="1"/>
          </p:cNvSpPr>
          <p:nvPr>
            <p:ph idx="1"/>
          </p:nvPr>
        </p:nvSpPr>
        <p:spPr>
          <a:xfrm>
            <a:off x="556695" y="1465161"/>
            <a:ext cx="11078610" cy="4593828"/>
          </a:xfrm>
        </p:spPr>
        <p:txBody>
          <a:bodyPr/>
          <a:lstStyle/>
          <a:p>
            <a:r>
              <a:rPr lang="sv-SE" dirty="0"/>
              <a:t>Istället för att ”bara” lyssna på trendexperter och gå på föreläsningar är det viktigt att ha kunskap i den egna verksamheten och vara uppmärksam på förändringar.</a:t>
            </a:r>
          </a:p>
          <a:p>
            <a:r>
              <a:rPr lang="sv-SE" dirty="0"/>
              <a:t>Vilka indikatorer är viktiga i ER verksamhet för att kunna förutse behov av förändringar?</a:t>
            </a:r>
          </a:p>
          <a:p>
            <a:endParaRPr lang="sv-SE" dirty="0"/>
          </a:p>
          <a:p>
            <a:pPr marL="0" indent="0">
              <a:buNone/>
            </a:pPr>
            <a:endParaRPr lang="sv-SE" dirty="0"/>
          </a:p>
        </p:txBody>
      </p:sp>
      <p:graphicFrame>
        <p:nvGraphicFramePr>
          <p:cNvPr id="4" name="Tabell 3">
            <a:extLst>
              <a:ext uri="{FF2B5EF4-FFF2-40B4-BE49-F238E27FC236}">
                <a16:creationId xmlns:a16="http://schemas.microsoft.com/office/drawing/2014/main" id="{F2F0087D-3700-938B-B640-7C2A9DF031B6}"/>
              </a:ext>
            </a:extLst>
          </p:cNvPr>
          <p:cNvGraphicFramePr>
            <a:graphicFrameLocks noGrp="1"/>
          </p:cNvGraphicFramePr>
          <p:nvPr/>
        </p:nvGraphicFramePr>
        <p:xfrm>
          <a:off x="1150256" y="2694185"/>
          <a:ext cx="9485085" cy="2177916"/>
        </p:xfrm>
        <a:graphic>
          <a:graphicData uri="http://schemas.openxmlformats.org/drawingml/2006/table">
            <a:tbl>
              <a:tblPr firstRow="1" bandRow="1">
                <a:tableStyleId>{5C22544A-7EE6-4342-B048-85BDC9FD1C3A}</a:tableStyleId>
              </a:tblPr>
              <a:tblGrid>
                <a:gridCol w="3161695">
                  <a:extLst>
                    <a:ext uri="{9D8B030D-6E8A-4147-A177-3AD203B41FA5}">
                      <a16:colId xmlns:a16="http://schemas.microsoft.com/office/drawing/2014/main" val="250875802"/>
                    </a:ext>
                  </a:extLst>
                </a:gridCol>
                <a:gridCol w="3395135">
                  <a:extLst>
                    <a:ext uri="{9D8B030D-6E8A-4147-A177-3AD203B41FA5}">
                      <a16:colId xmlns:a16="http://schemas.microsoft.com/office/drawing/2014/main" val="523751311"/>
                    </a:ext>
                  </a:extLst>
                </a:gridCol>
                <a:gridCol w="2928255">
                  <a:extLst>
                    <a:ext uri="{9D8B030D-6E8A-4147-A177-3AD203B41FA5}">
                      <a16:colId xmlns:a16="http://schemas.microsoft.com/office/drawing/2014/main" val="2939352485"/>
                    </a:ext>
                  </a:extLst>
                </a:gridCol>
              </a:tblGrid>
              <a:tr h="440556">
                <a:tc>
                  <a:txBody>
                    <a:bodyPr/>
                    <a:lstStyle/>
                    <a:p>
                      <a:r>
                        <a:rPr lang="sv-SE" dirty="0"/>
                        <a:t>indikator</a:t>
                      </a:r>
                    </a:p>
                  </a:txBody>
                  <a:tcPr/>
                </a:tc>
                <a:tc>
                  <a:txBody>
                    <a:bodyPr/>
                    <a:lstStyle/>
                    <a:p>
                      <a:r>
                        <a:rPr lang="sv-SE" dirty="0"/>
                        <a:t>Vart kan detta leda?</a:t>
                      </a:r>
                    </a:p>
                  </a:txBody>
                  <a:tcPr/>
                </a:tc>
                <a:tc>
                  <a:txBody>
                    <a:bodyPr/>
                    <a:lstStyle/>
                    <a:p>
                      <a:r>
                        <a:rPr lang="sv-SE" dirty="0"/>
                        <a:t>Hur påverkar det oss?</a:t>
                      </a:r>
                    </a:p>
                  </a:txBody>
                  <a:tcPr/>
                </a:tc>
                <a:extLst>
                  <a:ext uri="{0D108BD9-81ED-4DB2-BD59-A6C34878D82A}">
                    <a16:rowId xmlns:a16="http://schemas.microsoft.com/office/drawing/2014/main" val="1174445221"/>
                  </a:ext>
                </a:extLst>
              </a:tr>
              <a:tr h="1412193">
                <a:tc>
                  <a:txBody>
                    <a:bodyPr/>
                    <a:lstStyle/>
                    <a:p>
                      <a:r>
                        <a:rPr lang="sv-SE" dirty="0"/>
                        <a:t>Befolkningen blir totalt sett allt äldre</a:t>
                      </a:r>
                    </a:p>
                  </a:txBody>
                  <a:tcPr/>
                </a:tc>
                <a:tc>
                  <a:txBody>
                    <a:bodyPr/>
                    <a:lstStyle/>
                    <a:p>
                      <a:r>
                        <a:rPr lang="sv-SE" dirty="0"/>
                        <a:t>En ökad marknad av produkter och handelskanaler som är anpassade för en åldrande befolkning tex svårigheter med  digitalisering och E-handel</a:t>
                      </a:r>
                    </a:p>
                  </a:txBody>
                  <a:tcPr/>
                </a:tc>
                <a:tc>
                  <a:txBody>
                    <a:bodyPr/>
                    <a:lstStyle/>
                    <a:p>
                      <a:r>
                        <a:rPr lang="sv-SE" dirty="0"/>
                        <a:t>Vi måste se över vårt sortiment och handelskanaler av ……….</a:t>
                      </a:r>
                    </a:p>
                  </a:txBody>
                  <a:tcPr/>
                </a:tc>
                <a:extLst>
                  <a:ext uri="{0D108BD9-81ED-4DB2-BD59-A6C34878D82A}">
                    <a16:rowId xmlns:a16="http://schemas.microsoft.com/office/drawing/2014/main" val="893226288"/>
                  </a:ext>
                </a:extLst>
              </a:tr>
            </a:tbl>
          </a:graphicData>
        </a:graphic>
      </p:graphicFrame>
      <p:graphicFrame>
        <p:nvGraphicFramePr>
          <p:cNvPr id="5" name="Tabell 4">
            <a:extLst>
              <a:ext uri="{FF2B5EF4-FFF2-40B4-BE49-F238E27FC236}">
                <a16:creationId xmlns:a16="http://schemas.microsoft.com/office/drawing/2014/main" id="{9CEEE2D0-2EE0-CF4D-6EF6-48BA223E5DEE}"/>
              </a:ext>
            </a:extLst>
          </p:cNvPr>
          <p:cNvGraphicFramePr>
            <a:graphicFrameLocks noGrp="1"/>
          </p:cNvGraphicFramePr>
          <p:nvPr/>
        </p:nvGraphicFramePr>
        <p:xfrm>
          <a:off x="1150256" y="4872101"/>
          <a:ext cx="9485085" cy="1828800"/>
        </p:xfrm>
        <a:graphic>
          <a:graphicData uri="http://schemas.openxmlformats.org/drawingml/2006/table">
            <a:tbl>
              <a:tblPr firstRow="1" bandRow="1">
                <a:tableStyleId>{5C22544A-7EE6-4342-B048-85BDC9FD1C3A}</a:tableStyleId>
              </a:tblPr>
              <a:tblGrid>
                <a:gridCol w="3161695">
                  <a:extLst>
                    <a:ext uri="{9D8B030D-6E8A-4147-A177-3AD203B41FA5}">
                      <a16:colId xmlns:a16="http://schemas.microsoft.com/office/drawing/2014/main" val="250875802"/>
                    </a:ext>
                  </a:extLst>
                </a:gridCol>
                <a:gridCol w="3351593">
                  <a:extLst>
                    <a:ext uri="{9D8B030D-6E8A-4147-A177-3AD203B41FA5}">
                      <a16:colId xmlns:a16="http://schemas.microsoft.com/office/drawing/2014/main" val="523751311"/>
                    </a:ext>
                  </a:extLst>
                </a:gridCol>
                <a:gridCol w="2971797">
                  <a:extLst>
                    <a:ext uri="{9D8B030D-6E8A-4147-A177-3AD203B41FA5}">
                      <a16:colId xmlns:a16="http://schemas.microsoft.com/office/drawing/2014/main" val="2939352485"/>
                    </a:ext>
                  </a:extLst>
                </a:gridCol>
              </a:tblGrid>
              <a:tr h="261693">
                <a:tc>
                  <a:txBody>
                    <a:bodyPr/>
                    <a:lstStyle/>
                    <a:p>
                      <a:r>
                        <a:rPr lang="sv-SE" dirty="0"/>
                        <a:t>indikator</a:t>
                      </a:r>
                    </a:p>
                  </a:txBody>
                  <a:tcPr/>
                </a:tc>
                <a:tc>
                  <a:txBody>
                    <a:bodyPr/>
                    <a:lstStyle/>
                    <a:p>
                      <a:r>
                        <a:rPr lang="sv-SE" dirty="0"/>
                        <a:t>Vart kan detta leda?</a:t>
                      </a:r>
                    </a:p>
                  </a:txBody>
                  <a:tcPr/>
                </a:tc>
                <a:tc>
                  <a:txBody>
                    <a:bodyPr/>
                    <a:lstStyle/>
                    <a:p>
                      <a:r>
                        <a:rPr lang="sv-SE" dirty="0"/>
                        <a:t>Hur påverkar det oss?</a:t>
                      </a:r>
                    </a:p>
                  </a:txBody>
                  <a:tcPr/>
                </a:tc>
                <a:extLst>
                  <a:ext uri="{0D108BD9-81ED-4DB2-BD59-A6C34878D82A}">
                    <a16:rowId xmlns:a16="http://schemas.microsoft.com/office/drawing/2014/main" val="1174445221"/>
                  </a:ext>
                </a:extLst>
              </a:tr>
              <a:tr h="1046770">
                <a:tc>
                  <a:txBody>
                    <a:bodyPr/>
                    <a:lstStyle/>
                    <a:p>
                      <a:r>
                        <a:rPr lang="sv-SE" dirty="0"/>
                        <a:t>Klimatet blir allt varmare i södra Europa</a:t>
                      </a:r>
                    </a:p>
                  </a:txBody>
                  <a:tcPr/>
                </a:tc>
                <a:tc>
                  <a:txBody>
                    <a:bodyPr/>
                    <a:lstStyle/>
                    <a:p>
                      <a:r>
                        <a:rPr lang="sv-SE" dirty="0"/>
                        <a:t>Fler turister och invandrare från </a:t>
                      </a:r>
                      <a:r>
                        <a:rPr lang="sv-SE" dirty="0" err="1"/>
                        <a:t>sydeuropa</a:t>
                      </a:r>
                      <a:r>
                        <a:rPr lang="sv-SE" dirty="0"/>
                        <a:t>. Detta kan kräva produkter och tjänster som är anpassade för </a:t>
                      </a:r>
                      <a:r>
                        <a:rPr lang="sv-SE" dirty="0" err="1"/>
                        <a:t>sydeuropeer</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måste se över vårt sortiment och handelskanaler av ……….</a:t>
                      </a:r>
                    </a:p>
                    <a:p>
                      <a:endParaRPr lang="sv-SE" dirty="0"/>
                    </a:p>
                  </a:txBody>
                  <a:tcPr/>
                </a:tc>
                <a:extLst>
                  <a:ext uri="{0D108BD9-81ED-4DB2-BD59-A6C34878D82A}">
                    <a16:rowId xmlns:a16="http://schemas.microsoft.com/office/drawing/2014/main" val="893226288"/>
                  </a:ext>
                </a:extLst>
              </a:tr>
            </a:tbl>
          </a:graphicData>
        </a:graphic>
      </p:graphicFrame>
    </p:spTree>
    <p:extLst>
      <p:ext uri="{BB962C8B-B14F-4D97-AF65-F5344CB8AC3E}">
        <p14:creationId xmlns:p14="http://schemas.microsoft.com/office/powerpoint/2010/main" val="269536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176F958F-5864-3DDE-AC8B-42FC80E92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412750"/>
            <a:ext cx="9042400" cy="6032500"/>
          </a:xfrm>
          <a:prstGeom prst="rect">
            <a:avLst/>
          </a:prstGeom>
          <a:noFill/>
          <a:extLst>
            <a:ext uri="{909E8E84-426E-40DD-AFC4-6F175D3DCCD1}">
              <a14:hiddenFill xmlns:a14="http://schemas.microsoft.com/office/drawing/2010/main">
                <a:solidFill>
                  <a:srgbClr val="FFFFFF"/>
                </a:solidFill>
              </a14:hiddenFill>
            </a:ext>
          </a:extLst>
        </p:spPr>
      </p:pic>
      <p:sp>
        <p:nvSpPr>
          <p:cNvPr id="6" name="Ellips 5">
            <a:extLst>
              <a:ext uri="{FF2B5EF4-FFF2-40B4-BE49-F238E27FC236}">
                <a16:creationId xmlns:a16="http://schemas.microsoft.com/office/drawing/2014/main" id="{6B1CFA60-DA71-21B4-0E44-BC333C538814}"/>
              </a:ext>
            </a:extLst>
          </p:cNvPr>
          <p:cNvSpPr/>
          <p:nvPr/>
        </p:nvSpPr>
        <p:spPr>
          <a:xfrm>
            <a:off x="7478486" y="620486"/>
            <a:ext cx="1632857" cy="1583871"/>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Ellips 7">
            <a:extLst>
              <a:ext uri="{FF2B5EF4-FFF2-40B4-BE49-F238E27FC236}">
                <a16:creationId xmlns:a16="http://schemas.microsoft.com/office/drawing/2014/main" id="{8013EDA4-2CC8-B2B5-89EE-CD68D2147072}"/>
              </a:ext>
            </a:extLst>
          </p:cNvPr>
          <p:cNvSpPr/>
          <p:nvPr/>
        </p:nvSpPr>
        <p:spPr>
          <a:xfrm>
            <a:off x="3129643" y="2079171"/>
            <a:ext cx="1632857" cy="1583871"/>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Ellips 8">
            <a:extLst>
              <a:ext uri="{FF2B5EF4-FFF2-40B4-BE49-F238E27FC236}">
                <a16:creationId xmlns:a16="http://schemas.microsoft.com/office/drawing/2014/main" id="{5831B952-92D0-E144-3480-A8E121189768}"/>
              </a:ext>
            </a:extLst>
          </p:cNvPr>
          <p:cNvSpPr/>
          <p:nvPr/>
        </p:nvSpPr>
        <p:spPr>
          <a:xfrm>
            <a:off x="4487635" y="2079170"/>
            <a:ext cx="1632857" cy="1583871"/>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0" name="Ellips 9">
            <a:extLst>
              <a:ext uri="{FF2B5EF4-FFF2-40B4-BE49-F238E27FC236}">
                <a16:creationId xmlns:a16="http://schemas.microsoft.com/office/drawing/2014/main" id="{71CE85D9-95E3-C7BF-B666-3EA83A257819}"/>
              </a:ext>
            </a:extLst>
          </p:cNvPr>
          <p:cNvSpPr/>
          <p:nvPr/>
        </p:nvSpPr>
        <p:spPr>
          <a:xfrm>
            <a:off x="8846911" y="2079170"/>
            <a:ext cx="1632857" cy="1583871"/>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1" name="Höger 10">
            <a:extLst>
              <a:ext uri="{FF2B5EF4-FFF2-40B4-BE49-F238E27FC236}">
                <a16:creationId xmlns:a16="http://schemas.microsoft.com/office/drawing/2014/main" id="{F22FF956-FF7A-B646-77FE-23FE94966D65}"/>
              </a:ext>
            </a:extLst>
          </p:cNvPr>
          <p:cNvSpPr/>
          <p:nvPr/>
        </p:nvSpPr>
        <p:spPr>
          <a:xfrm>
            <a:off x="9127671" y="1170214"/>
            <a:ext cx="551996" cy="359229"/>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2" name="textruta 11">
            <a:extLst>
              <a:ext uri="{FF2B5EF4-FFF2-40B4-BE49-F238E27FC236}">
                <a16:creationId xmlns:a16="http://schemas.microsoft.com/office/drawing/2014/main" id="{CC7E8FE0-F31B-B0E7-706D-FEF3F919DB60}"/>
              </a:ext>
            </a:extLst>
          </p:cNvPr>
          <p:cNvSpPr txBox="1"/>
          <p:nvPr/>
        </p:nvSpPr>
        <p:spPr>
          <a:xfrm>
            <a:off x="9679667" y="673757"/>
            <a:ext cx="2344511" cy="147732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Social hållbarhet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Ekonomisk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3" name="Höger 12">
            <a:extLst>
              <a:ext uri="{FF2B5EF4-FFF2-40B4-BE49-F238E27FC236}">
                <a16:creationId xmlns:a16="http://schemas.microsoft.com/office/drawing/2014/main" id="{6ED81289-8FA7-F037-C362-535FF3F42B1E}"/>
              </a:ext>
            </a:extLst>
          </p:cNvPr>
          <p:cNvSpPr/>
          <p:nvPr/>
        </p:nvSpPr>
        <p:spPr>
          <a:xfrm rot="5400000">
            <a:off x="3670072" y="3759425"/>
            <a:ext cx="551996" cy="359229"/>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4" name="textruta 13">
            <a:extLst>
              <a:ext uri="{FF2B5EF4-FFF2-40B4-BE49-F238E27FC236}">
                <a16:creationId xmlns:a16="http://schemas.microsoft.com/office/drawing/2014/main" id="{77F302C2-C9EC-4B97-D268-1B2CD08B9216}"/>
              </a:ext>
            </a:extLst>
          </p:cNvPr>
          <p:cNvSpPr txBox="1"/>
          <p:nvPr/>
        </p:nvSpPr>
        <p:spPr>
          <a:xfrm>
            <a:off x="2940275" y="4215038"/>
            <a:ext cx="2011590" cy="147732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Social hållbarhet Ekonomisk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5" name="textruta 14">
            <a:extLst>
              <a:ext uri="{FF2B5EF4-FFF2-40B4-BE49-F238E27FC236}">
                <a16:creationId xmlns:a16="http://schemas.microsoft.com/office/drawing/2014/main" id="{A165C5CA-7A1C-E37C-DBFE-91446E5864E4}"/>
              </a:ext>
            </a:extLst>
          </p:cNvPr>
          <p:cNvSpPr txBox="1"/>
          <p:nvPr/>
        </p:nvSpPr>
        <p:spPr>
          <a:xfrm>
            <a:off x="5090204" y="4215038"/>
            <a:ext cx="2388281" cy="147732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Ekologisk hållbarhet  Ekonomisk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6" name="Höger 15">
            <a:extLst>
              <a:ext uri="{FF2B5EF4-FFF2-40B4-BE49-F238E27FC236}">
                <a16:creationId xmlns:a16="http://schemas.microsoft.com/office/drawing/2014/main" id="{C452DE3D-BC06-40DF-360F-D5586E9B9A6A}"/>
              </a:ext>
            </a:extLst>
          </p:cNvPr>
          <p:cNvSpPr/>
          <p:nvPr/>
        </p:nvSpPr>
        <p:spPr>
          <a:xfrm rot="4142133">
            <a:off x="5365747" y="3759426"/>
            <a:ext cx="551996" cy="359229"/>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7" name="textruta 16">
            <a:extLst>
              <a:ext uri="{FF2B5EF4-FFF2-40B4-BE49-F238E27FC236}">
                <a16:creationId xmlns:a16="http://schemas.microsoft.com/office/drawing/2014/main" id="{A7316479-94B2-8CCB-A0D6-FD3DA23F4A7C}"/>
              </a:ext>
            </a:extLst>
          </p:cNvPr>
          <p:cNvSpPr txBox="1"/>
          <p:nvPr/>
        </p:nvSpPr>
        <p:spPr>
          <a:xfrm>
            <a:off x="8485526" y="4307030"/>
            <a:ext cx="2388281" cy="147732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Ekologisk hållbarhet Ekonomisk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8" name="Höger 17">
            <a:extLst>
              <a:ext uri="{FF2B5EF4-FFF2-40B4-BE49-F238E27FC236}">
                <a16:creationId xmlns:a16="http://schemas.microsoft.com/office/drawing/2014/main" id="{E2FC6314-9EAE-5FBA-4612-610759CC5597}"/>
              </a:ext>
            </a:extLst>
          </p:cNvPr>
          <p:cNvSpPr/>
          <p:nvPr/>
        </p:nvSpPr>
        <p:spPr>
          <a:xfrm rot="5400000">
            <a:off x="9387340" y="3805421"/>
            <a:ext cx="551996" cy="359229"/>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409571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C678AA68-A6F4-BE31-3FA1-92613E8FE79D}"/>
              </a:ext>
            </a:extLst>
          </p:cNvPr>
          <p:cNvPicPr>
            <a:picLocks noGrp="1" noChangeAspect="1"/>
          </p:cNvPicPr>
          <p:nvPr>
            <p:ph idx="1"/>
          </p:nvPr>
        </p:nvPicPr>
        <p:blipFill>
          <a:blip r:embed="rId2"/>
          <a:stretch>
            <a:fillRect/>
          </a:stretch>
        </p:blipFill>
        <p:spPr>
          <a:xfrm>
            <a:off x="578781" y="918898"/>
            <a:ext cx="5063868" cy="4592637"/>
          </a:xfrm>
          <a:prstGeom prst="rect">
            <a:avLst/>
          </a:prstGeom>
        </p:spPr>
      </p:pic>
      <p:sp>
        <p:nvSpPr>
          <p:cNvPr id="2" name="textruta 1">
            <a:extLst>
              <a:ext uri="{FF2B5EF4-FFF2-40B4-BE49-F238E27FC236}">
                <a16:creationId xmlns:a16="http://schemas.microsoft.com/office/drawing/2014/main" id="{C06DC361-FCB6-6184-CB7F-D364316799C3}"/>
              </a:ext>
            </a:extLst>
          </p:cNvPr>
          <p:cNvSpPr txBox="1"/>
          <p:nvPr/>
        </p:nvSpPr>
        <p:spPr>
          <a:xfrm>
            <a:off x="6096000" y="1009403"/>
            <a:ext cx="599308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Grön omställning </a:t>
            </a:r>
            <a:r>
              <a:rPr kumimoji="0" lang="sv-SE" sz="1800" b="0" i="0" u="none" strike="noStrike" kern="1200" cap="none" spc="0" normalizeH="0" baseline="0" noProof="0" dirty="0">
                <a:ln>
                  <a:noFill/>
                </a:ln>
                <a:solidFill>
                  <a:srgbClr val="FF0000"/>
                </a:solidFill>
                <a:effectLst/>
                <a:uLnTx/>
                <a:uFillTx/>
                <a:latin typeface="Neue Haas Grotesk Text Pro"/>
                <a:ea typeface="+mn-ea"/>
                <a:cs typeface="+mn-cs"/>
              </a:rPr>
              <a:t>är viktigt för konkurrenskraften och långsiktig lönsamhet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0000"/>
                </a:solidFill>
                <a:effectLst/>
                <a:uLnTx/>
                <a:uFillTx/>
                <a:latin typeface="Neue Haas Grotesk Text Pro"/>
                <a:ea typeface="+mn-ea"/>
                <a:cs typeface="+mn-cs"/>
              </a:rPr>
              <a:t>En av de viktigaste insikterna är att arbetet med grön omställning är nödvändigt för många företag för att fortsatt kunna vara relevanta och tillmötesgå marknadens ökade krav och efterfrågan</a:t>
            </a: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Åtta av tio företag, som arbetar med grön omställning, instämmer helt eller delvis i att grön omställning är nödvändigt för långsiktig konkurrenskraft.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0000"/>
                </a:solidFill>
                <a:effectLst/>
                <a:uLnTx/>
                <a:uFillTx/>
                <a:latin typeface="Neue Haas Grotesk Text Pro"/>
                <a:ea typeface="+mn-ea"/>
                <a:cs typeface="+mn-cs"/>
              </a:rPr>
              <a:t>Företagen ser också att grön omställning ökar företagens möjligheter till lönsamhet 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0000"/>
                </a:solidFill>
                <a:effectLst/>
                <a:uLnTx/>
                <a:uFillTx/>
                <a:latin typeface="Neue Haas Grotesk Text Pro"/>
                <a:ea typeface="+mn-ea"/>
                <a:cs typeface="+mn-cs"/>
              </a:rPr>
              <a:t>tillväxt på längre sikt. Den viktigaste drivkraften för företagens gröna omställning är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0000"/>
                </a:solidFill>
                <a:effectLst/>
                <a:uLnTx/>
                <a:uFillTx/>
                <a:latin typeface="Neue Haas Grotesk Text Pro"/>
                <a:ea typeface="+mn-ea"/>
                <a:cs typeface="+mn-cs"/>
              </a:rPr>
              <a:t>förändrad efterfrågan</a:t>
            </a: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 men även att bygga upp och stärka varumärket är en mycket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viktig drivkraft.</a:t>
            </a:r>
          </a:p>
        </p:txBody>
      </p:sp>
    </p:spTree>
    <p:extLst>
      <p:ext uri="{BB962C8B-B14F-4D97-AF65-F5344CB8AC3E}">
        <p14:creationId xmlns:p14="http://schemas.microsoft.com/office/powerpoint/2010/main" val="88168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03A027-556C-3092-38CE-3AC35F6F5E3B}"/>
              </a:ext>
            </a:extLst>
          </p:cNvPr>
          <p:cNvSpPr>
            <a:spLocks noGrp="1"/>
          </p:cNvSpPr>
          <p:nvPr>
            <p:ph type="title"/>
          </p:nvPr>
        </p:nvSpPr>
        <p:spPr/>
        <p:txBody>
          <a:bodyPr/>
          <a:lstStyle/>
          <a:p>
            <a:r>
              <a:rPr lang="sv-SE" dirty="0"/>
              <a:t>EU:s krav på Hållbarhetsredovisning</a:t>
            </a:r>
          </a:p>
        </p:txBody>
      </p:sp>
      <p:sp>
        <p:nvSpPr>
          <p:cNvPr id="5" name="textruta 4">
            <a:extLst>
              <a:ext uri="{FF2B5EF4-FFF2-40B4-BE49-F238E27FC236}">
                <a16:creationId xmlns:a16="http://schemas.microsoft.com/office/drawing/2014/main" id="{0A95542F-C790-9D83-6FF2-3AD2DEB4FC8B}"/>
              </a:ext>
            </a:extLst>
          </p:cNvPr>
          <p:cNvSpPr txBox="1"/>
          <p:nvPr/>
        </p:nvSpPr>
        <p:spPr>
          <a:xfrm>
            <a:off x="612648" y="1372243"/>
            <a:ext cx="10966704"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rPr>
              <a:t>CSRD</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(Corporate </a:t>
            </a:r>
            <a:r>
              <a:rPr kumimoji="0" lang="sv-SE" sz="2800" b="0" i="0" u="none" strike="noStrike" kern="1200" cap="none" spc="0" normalizeH="0" baseline="0" noProof="0" dirty="0" err="1">
                <a:ln>
                  <a:noFill/>
                </a:ln>
                <a:solidFill>
                  <a:srgbClr val="191847"/>
                </a:solidFill>
                <a:effectLst/>
                <a:uLnTx/>
                <a:uFillTx/>
                <a:latin typeface="Neue Haas Grotesk Text Pro Roman"/>
                <a:ea typeface="+mn-ea"/>
                <a:cs typeface="+mn-cs"/>
              </a:rPr>
              <a:t>Sustainability</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a:t>
            </a:r>
            <a:r>
              <a:rPr kumimoji="0" lang="sv-SE" sz="2800" b="0" i="0" u="none" strike="noStrike" kern="1200" cap="none" spc="0" normalizeH="0" baseline="0" noProof="0" dirty="0" err="1">
                <a:ln>
                  <a:noFill/>
                </a:ln>
                <a:solidFill>
                  <a:srgbClr val="191847"/>
                </a:solidFill>
                <a:effectLst/>
                <a:uLnTx/>
                <a:uFillTx/>
                <a:latin typeface="Neue Haas Grotesk Text Pro Roman"/>
                <a:ea typeface="+mn-ea"/>
                <a:cs typeface="+mn-cs"/>
              </a:rPr>
              <a:t>Reporting</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a:t>
            </a:r>
            <a:r>
              <a:rPr kumimoji="0" lang="sv-SE" sz="2800" b="0" i="0" u="none" strike="noStrike" kern="1200" cap="none" spc="0" normalizeH="0" baseline="0" noProof="0" dirty="0" err="1">
                <a:ln>
                  <a:noFill/>
                </a:ln>
                <a:solidFill>
                  <a:srgbClr val="191847"/>
                </a:solidFill>
                <a:effectLst/>
                <a:uLnTx/>
                <a:uFillTx/>
                <a:latin typeface="Neue Haas Grotesk Text Pro Roman"/>
                <a:ea typeface="+mn-ea"/>
                <a:cs typeface="+mn-cs"/>
              </a:rPr>
              <a:t>Directive</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är ett nytt EU-direktiv för hållbarhetsrapportering som införs fr o m 2024 för bolag &gt;500 anställda.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Över tid kommer CSRD gälla inte bara stora företag utan även alla små och medelstora noterade bolag, ca 50.000 bolag inom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rPr>
              <a:t>ESRS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Det nya EU-direktivet förtydligas genom  ESRS (</a:t>
            </a:r>
            <a:r>
              <a:rPr kumimoji="0" lang="sv-SE" sz="2800" b="0" i="0" u="none" strike="noStrike" kern="1200" cap="none" spc="0" normalizeH="0" baseline="0" noProof="0" dirty="0" err="1">
                <a:ln>
                  <a:noFill/>
                </a:ln>
                <a:solidFill>
                  <a:srgbClr val="191847"/>
                </a:solidFill>
                <a:effectLst/>
                <a:uLnTx/>
                <a:uFillTx/>
                <a:latin typeface="Neue Haas Grotesk Text Pro Roman"/>
                <a:ea typeface="+mn-ea"/>
                <a:cs typeface="+mn-cs"/>
              </a:rPr>
              <a:t>European</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a:t>
            </a:r>
            <a:r>
              <a:rPr kumimoji="0" lang="sv-SE" sz="2800" b="0" i="0" u="none" strike="noStrike" kern="1200" cap="none" spc="0" normalizeH="0" baseline="0" noProof="0" dirty="0" err="1">
                <a:ln>
                  <a:noFill/>
                </a:ln>
                <a:solidFill>
                  <a:srgbClr val="191847"/>
                </a:solidFill>
                <a:effectLst/>
                <a:uLnTx/>
                <a:uFillTx/>
                <a:latin typeface="Neue Haas Grotesk Text Pro Roman"/>
                <a:ea typeface="+mn-ea"/>
                <a:cs typeface="+mn-cs"/>
              </a:rPr>
              <a:t>Sustainability</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a:t>
            </a:r>
            <a:r>
              <a:rPr kumimoji="0" lang="sv-SE" sz="2800" b="0" i="0" u="none" strike="noStrike" kern="1200" cap="none" spc="0" normalizeH="0" baseline="0" noProof="0" dirty="0" err="1">
                <a:ln>
                  <a:noFill/>
                </a:ln>
                <a:solidFill>
                  <a:srgbClr val="191847"/>
                </a:solidFill>
                <a:effectLst/>
                <a:uLnTx/>
                <a:uFillTx/>
                <a:latin typeface="Neue Haas Grotesk Text Pro Roman"/>
                <a:ea typeface="+mn-ea"/>
                <a:cs typeface="+mn-cs"/>
              </a:rPr>
              <a:t>Reporting</a:t>
            </a: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 Standards) som är en ny gemensam rapporteringsstandard för hållbarhetsredovisning. ESRS täcker in 12 olika rapporteringsområden och innehåller en uppsättning riktlinjer och krav för hur företag ska rapportera om hållbarhetsfrågor.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endParaRPr>
          </a:p>
        </p:txBody>
      </p:sp>
    </p:spTree>
    <p:extLst>
      <p:ext uri="{BB962C8B-B14F-4D97-AF65-F5344CB8AC3E}">
        <p14:creationId xmlns:p14="http://schemas.microsoft.com/office/powerpoint/2010/main" val="3768776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CE5068C2-A62A-CA72-35F9-1A40CA41F8ED}"/>
              </a:ext>
            </a:extLst>
          </p:cNvPr>
          <p:cNvSpPr txBox="1">
            <a:spLocks/>
          </p:cNvSpPr>
          <p:nvPr/>
        </p:nvSpPr>
        <p:spPr>
          <a:xfrm>
            <a:off x="612648" y="583274"/>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3600" b="1" i="0" u="none" strike="noStrike" kern="1200" cap="none" spc="0" normalizeH="0" baseline="0" noProof="0">
              <a:ln>
                <a:noFill/>
              </a:ln>
              <a:solidFill>
                <a:prstClr val="black"/>
              </a:solidFill>
              <a:effectLst/>
              <a:uLnTx/>
              <a:uFillTx/>
              <a:latin typeface="Neue Haas Grotesk Text Pro"/>
              <a:ea typeface="+mj-ea"/>
              <a:cs typeface="+mj-cs"/>
            </a:endParaRPr>
          </a:p>
        </p:txBody>
      </p:sp>
      <p:sp>
        <p:nvSpPr>
          <p:cNvPr id="6" name="textruta 5">
            <a:extLst>
              <a:ext uri="{FF2B5EF4-FFF2-40B4-BE49-F238E27FC236}">
                <a16:creationId xmlns:a16="http://schemas.microsoft.com/office/drawing/2014/main" id="{463DC414-C4BE-15BC-A5C7-78C25DFB988C}"/>
              </a:ext>
            </a:extLst>
          </p:cNvPr>
          <p:cNvSpPr txBox="1"/>
          <p:nvPr/>
        </p:nvSpPr>
        <p:spPr>
          <a:xfrm>
            <a:off x="612648" y="354176"/>
            <a:ext cx="9560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Neue Haas Grotesk Text Pro"/>
                <a:ea typeface="+mn-ea"/>
                <a:cs typeface="+mn-cs"/>
              </a:rPr>
              <a:t>EU:s krav på Hållbarhetsredovisning</a:t>
            </a:r>
          </a:p>
        </p:txBody>
      </p:sp>
      <p:sp>
        <p:nvSpPr>
          <p:cNvPr id="8" name="textruta 7">
            <a:extLst>
              <a:ext uri="{FF2B5EF4-FFF2-40B4-BE49-F238E27FC236}">
                <a16:creationId xmlns:a16="http://schemas.microsoft.com/office/drawing/2014/main" id="{3F1120E8-DEF8-7F19-F56A-A98414150A51}"/>
              </a:ext>
            </a:extLst>
          </p:cNvPr>
          <p:cNvSpPr txBox="1"/>
          <p:nvPr/>
        </p:nvSpPr>
        <p:spPr>
          <a:xfrm>
            <a:off x="612648" y="1229605"/>
            <a:ext cx="1117658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Eftersom kravet innehåller ett ökat ansvar för hela värdekedjan så kommer de allra flesta leverantörer och underentreprenörer att behöva redovisa sitt hållbarhetsarbete uppåt i värdekedjan.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rPr>
              <a:t>Exempel på områden som skall redovisas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M"/>
                <a:ea typeface="+mn-ea"/>
                <a:cs typeface="+mn-cs"/>
              </a:rPr>
              <a:t>ESRS G1 - Ansvarsfullt företagande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Detta innefattar företagskultur, skydd för visselblåsare, djurskydd, politiskt engagemang och lobbyverksamhet, förvaltning av förbindelser med leverantörer (inbegripet betalningsrutiner) samt frågor om korruption och mutor.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endParaRPr>
          </a:p>
        </p:txBody>
      </p:sp>
    </p:spTree>
    <p:extLst>
      <p:ext uri="{BB962C8B-B14F-4D97-AF65-F5344CB8AC3E}">
        <p14:creationId xmlns:p14="http://schemas.microsoft.com/office/powerpoint/2010/main" val="3352058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7F85EFCD-200E-5122-05BE-4AC34F88C64D}"/>
              </a:ext>
            </a:extLst>
          </p:cNvPr>
          <p:cNvSpPr txBox="1"/>
          <p:nvPr/>
        </p:nvSpPr>
        <p:spPr>
          <a:xfrm>
            <a:off x="734785" y="489857"/>
            <a:ext cx="11021785"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rPr>
              <a:t>ESRS E2 - Förorening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Detta innefattar t ex förorening av luft, förorening av vatten, förorening av mark, förorening av levande organismer och livsmedelsresurser, ämnen som inger betänkligheter, ämnen som inger mycket stora betänkligheter, mikroplast.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endParaRPr>
          </a:p>
        </p:txBody>
      </p:sp>
      <p:sp>
        <p:nvSpPr>
          <p:cNvPr id="7" name="textruta 6">
            <a:extLst>
              <a:ext uri="{FF2B5EF4-FFF2-40B4-BE49-F238E27FC236}">
                <a16:creationId xmlns:a16="http://schemas.microsoft.com/office/drawing/2014/main" id="{C2F36717-C8E6-BF72-3681-5AC32AC2D645}"/>
              </a:ext>
            </a:extLst>
          </p:cNvPr>
          <p:cNvSpPr txBox="1"/>
          <p:nvPr/>
        </p:nvSpPr>
        <p:spPr>
          <a:xfrm>
            <a:off x="734784" y="2828835"/>
            <a:ext cx="1102178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rPr>
              <a:t>ESRS E5 – Cirkulär ekonomi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Detta innefattar t ex resursinflöden (inklusive resursanvändning), resursutflöden relaterade till produkter och tjänster samt avfall.</a:t>
            </a:r>
          </a:p>
        </p:txBody>
      </p:sp>
      <p:sp>
        <p:nvSpPr>
          <p:cNvPr id="9" name="textruta 8">
            <a:extLst>
              <a:ext uri="{FF2B5EF4-FFF2-40B4-BE49-F238E27FC236}">
                <a16:creationId xmlns:a16="http://schemas.microsoft.com/office/drawing/2014/main" id="{1900F5C3-FF7E-C649-6A83-4688D1EB7D5E}"/>
              </a:ext>
            </a:extLst>
          </p:cNvPr>
          <p:cNvSpPr txBox="1"/>
          <p:nvPr/>
        </p:nvSpPr>
        <p:spPr>
          <a:xfrm>
            <a:off x="734784" y="4534878"/>
            <a:ext cx="1085850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91847"/>
                </a:solidFill>
                <a:effectLst/>
                <a:uLnTx/>
                <a:uFillTx/>
                <a:latin typeface="Neue Haas Grotesk Text Pro Roman"/>
                <a:ea typeface="+mn-ea"/>
                <a:cs typeface="+mn-cs"/>
              </a:rPr>
              <a:t>ESRS S1 - Den egna arbetskraften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191847"/>
                </a:solidFill>
                <a:effectLst/>
                <a:uLnTx/>
                <a:uFillTx/>
                <a:latin typeface="Neue Haas Grotesk Text Pro Roman"/>
                <a:ea typeface="+mn-ea"/>
                <a:cs typeface="+mn-cs"/>
              </a:rPr>
              <a:t>Detta innefattar arbetsvillkor , likabehandling och andra arbetsrelaterade rättigheter för er egen personal.</a:t>
            </a:r>
          </a:p>
        </p:txBody>
      </p:sp>
    </p:spTree>
    <p:extLst>
      <p:ext uri="{BB962C8B-B14F-4D97-AF65-F5344CB8AC3E}">
        <p14:creationId xmlns:p14="http://schemas.microsoft.com/office/powerpoint/2010/main" val="35660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346C7-621B-9648-323B-83B90B1B4D4D}"/>
              </a:ext>
            </a:extLst>
          </p:cNvPr>
          <p:cNvSpPr>
            <a:spLocks noGrp="1"/>
          </p:cNvSpPr>
          <p:nvPr>
            <p:ph type="title"/>
          </p:nvPr>
        </p:nvSpPr>
        <p:spPr/>
        <p:txBody>
          <a:bodyPr/>
          <a:lstStyle/>
          <a:p>
            <a:r>
              <a:rPr lang="sv-SE" dirty="0"/>
              <a:t>Exempel på Svensk lagar och andra krav kopplat till ekologisk hållbarhet</a:t>
            </a:r>
          </a:p>
        </p:txBody>
      </p:sp>
      <p:sp>
        <p:nvSpPr>
          <p:cNvPr id="4" name="textruta 3">
            <a:extLst>
              <a:ext uri="{FF2B5EF4-FFF2-40B4-BE49-F238E27FC236}">
                <a16:creationId xmlns:a16="http://schemas.microsoft.com/office/drawing/2014/main" id="{5B16A9E2-9126-8650-805F-01C186F22AAE}"/>
              </a:ext>
            </a:extLst>
          </p:cNvPr>
          <p:cNvSpPr txBox="1"/>
          <p:nvPr/>
        </p:nvSpPr>
        <p:spPr>
          <a:xfrm>
            <a:off x="712855" y="1680898"/>
            <a:ext cx="9695146" cy="22159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Neue Haas Grotesk Text Pro"/>
                <a:ea typeface="+mn-ea"/>
                <a:cs typeface="+mn-cs"/>
              </a:rPr>
              <a:t>Miljöbalken 1998:808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Neue Haas Grotesk Text Pro"/>
                <a:ea typeface="+mn-ea"/>
                <a:cs typeface="+mn-cs"/>
              </a:rPr>
              <a:t>Avfallsförordningen 2020:614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Neue Haas Grotesk Text Pro"/>
                <a:ea typeface="+mn-ea"/>
                <a:cs typeface="+mn-cs"/>
              </a:rPr>
              <a:t>Lag om brandfarliga och explosiva varor 2010:1011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Neue Haas Grotesk Text Pro"/>
                <a:ea typeface="+mn-ea"/>
                <a:cs typeface="+mn-cs"/>
              </a:rPr>
              <a:t>Lokal renhållningsordning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Neue Haas Grotesk Text Pro"/>
                <a:ea typeface="+mn-ea"/>
                <a:cs typeface="+mn-cs"/>
              </a:rPr>
              <a:t>Naturskyddsföreningen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5" name="textruta 4">
            <a:extLst>
              <a:ext uri="{FF2B5EF4-FFF2-40B4-BE49-F238E27FC236}">
                <a16:creationId xmlns:a16="http://schemas.microsoft.com/office/drawing/2014/main" id="{17D8894F-C3FD-7A2E-C2B0-D68C75257118}"/>
              </a:ext>
            </a:extLst>
          </p:cNvPr>
          <p:cNvSpPr txBox="1"/>
          <p:nvPr/>
        </p:nvSpPr>
        <p:spPr>
          <a:xfrm>
            <a:off x="712855" y="3862161"/>
            <a:ext cx="11043716" cy="2580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Neue Haas Grotesk Text Pro"/>
                <a:ea typeface="+mn-ea"/>
                <a:cs typeface="+mn-cs"/>
              </a:rPr>
              <a:t>Alla syftar till samma sak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base" latinLnBrk="0" hangingPunct="1">
              <a:lnSpc>
                <a:spcPct val="100000"/>
              </a:lnSpc>
              <a:spcBef>
                <a:spcPts val="200"/>
              </a:spcBef>
              <a:spcAft>
                <a:spcPts val="0"/>
              </a:spcAft>
              <a:buClrTx/>
              <a:buSzTx/>
              <a:buFontTx/>
              <a:buNone/>
              <a:tabLst/>
              <a:defRPr/>
            </a:pPr>
            <a:r>
              <a:rPr kumimoji="0" lang="sv-SE" sz="2000" b="1" i="1" u="none" strike="noStrike" kern="1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Hänsynsregler</a:t>
            </a:r>
            <a:r>
              <a:rPr kumimoji="0" lang="sv-SE" sz="2000" b="1" i="1" u="none" strike="noStrike" kern="100" cap="none" spc="1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i miljöbalken</a:t>
            </a:r>
            <a:r>
              <a:rPr kumimoji="0" lang="sv-SE"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sv-SE"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Neue Haas Grotesk Text Pro"/>
                <a:ea typeface="+mn-ea"/>
                <a:cs typeface="+mn-cs"/>
              </a:rPr>
              <a:t>3 §   </a:t>
            </a:r>
            <a:r>
              <a:rPr kumimoji="0" lang="sv-SE" sz="2000" b="0" i="0" u="none" strike="noStrike" kern="1200" cap="none" spc="0" normalizeH="0" baseline="0" noProof="0" dirty="0">
                <a:ln>
                  <a:noFill/>
                </a:ln>
                <a:solidFill>
                  <a:srgbClr val="FF0000"/>
                </a:solidFill>
                <a:effectLst/>
                <a:uLnTx/>
                <a:uFillTx/>
                <a:latin typeface="Neue Haas Grotesk Text Pro"/>
                <a:ea typeface="+mn-ea"/>
                <a:cs typeface="+mn-cs"/>
              </a:rPr>
              <a:t>Alla som bedriver eller avser att bedriva en verksamhet eller vidta en åtgärd skall utföra de skyddsåtgärder, iaktta de begränsningar och vidta de försiktighetsmått i övrigt som behövs för att förebygga, hindra eller motverka att verksamheten eller åtgärden medför skada eller olägenhet för människors hälsa eller miljön.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Neue Haas Grotesk Text Pro"/>
                <a:ea typeface="+mn-ea"/>
                <a:cs typeface="+mn-cs"/>
              </a:rPr>
              <a:t>I samma syfte skall vid yrkesmässig verksamhet användas </a:t>
            </a:r>
            <a:r>
              <a:rPr kumimoji="0" lang="sv-SE" sz="2000" b="0" i="0" u="none" strike="noStrike" kern="1200" cap="none" spc="0" normalizeH="0" baseline="0" noProof="0" dirty="0">
                <a:ln>
                  <a:noFill/>
                </a:ln>
                <a:solidFill>
                  <a:srgbClr val="FF0000"/>
                </a:solidFill>
                <a:effectLst/>
                <a:uLnTx/>
                <a:uFillTx/>
                <a:latin typeface="Neue Haas Grotesk Text Pro"/>
                <a:ea typeface="+mn-ea"/>
                <a:cs typeface="+mn-cs"/>
              </a:rPr>
              <a:t>bästa möjliga teknik.</a:t>
            </a:r>
          </a:p>
        </p:txBody>
      </p:sp>
    </p:spTree>
    <p:extLst>
      <p:ext uri="{BB962C8B-B14F-4D97-AF65-F5344CB8AC3E}">
        <p14:creationId xmlns:p14="http://schemas.microsoft.com/office/powerpoint/2010/main" val="151014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FE7C1D2C-3F54-4BAE-21C7-C7327FD18A86}"/>
              </a:ext>
            </a:extLst>
          </p:cNvPr>
          <p:cNvSpPr txBox="1"/>
          <p:nvPr/>
        </p:nvSpPr>
        <p:spPr>
          <a:xfrm>
            <a:off x="1041290" y="1413136"/>
            <a:ext cx="10496282" cy="247760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Hållbarhetsarbete enligt agenda 2030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Cirkulär ekonomi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100" b="1" dirty="0">
                <a:solidFill>
                  <a:prstClr val="black"/>
                </a:solidFill>
                <a:latin typeface="Neue Haas Grotesk Text Pro"/>
              </a:rPr>
              <a:t>Grön omställning</a:t>
            </a:r>
            <a:endParaRPr kumimoji="0" lang="sv-SE" sz="3100" b="1" i="0" u="none" strike="noStrike" kern="1200" cap="none" spc="0" normalizeH="0" baseline="0" noProof="0" dirty="0">
              <a:ln>
                <a:noFill/>
              </a:ln>
              <a:solidFill>
                <a:prstClr val="black"/>
              </a:solidFill>
              <a:effectLst/>
              <a:uLnTx/>
              <a:uFillTx/>
              <a:latin typeface="Neue Haas Grotesk Text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Livscykelperspektivet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100" b="1" dirty="0">
                <a:solidFill>
                  <a:prstClr val="black"/>
                </a:solidFill>
                <a:latin typeface="Neue Haas Grotesk Text Pro"/>
              </a:rPr>
              <a:t>Närproducerat</a:t>
            </a:r>
            <a:endParaRPr kumimoji="0" lang="sv-SE" sz="3100" b="1" i="0" u="none" strike="noStrike" kern="1200" cap="none" spc="0" normalizeH="0" baseline="0" noProof="0" dirty="0">
              <a:ln>
                <a:noFill/>
              </a:ln>
              <a:solidFill>
                <a:prstClr val="black"/>
              </a:solidFill>
              <a:effectLst/>
              <a:uLnTx/>
              <a:uFillTx/>
              <a:latin typeface="Neue Haas Grotesk Text Pro"/>
              <a:ea typeface="+mn-ea"/>
              <a:cs typeface="+mn-cs"/>
            </a:endParaRPr>
          </a:p>
        </p:txBody>
      </p:sp>
      <p:pic>
        <p:nvPicPr>
          <p:cNvPr id="1026" name="Picture 2" descr="Frågor och svar | Externwebben">
            <a:extLst>
              <a:ext uri="{FF2B5EF4-FFF2-40B4-BE49-F238E27FC236}">
                <a16:creationId xmlns:a16="http://schemas.microsoft.com/office/drawing/2014/main" id="{40C0683A-B4CC-3377-4AFE-286E00996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215" y="2040722"/>
            <a:ext cx="4623929" cy="462392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1007927C-072E-D559-C796-8A453EB8843D}"/>
              </a:ext>
            </a:extLst>
          </p:cNvPr>
          <p:cNvSpPr txBox="1"/>
          <p:nvPr/>
        </p:nvSpPr>
        <p:spPr>
          <a:xfrm>
            <a:off x="551893" y="4076672"/>
            <a:ext cx="66860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Hur kan vi använda detta för att utveckla vår verksamhet ?</a:t>
            </a:r>
          </a:p>
        </p:txBody>
      </p:sp>
    </p:spTree>
    <p:extLst>
      <p:ext uri="{BB962C8B-B14F-4D97-AF65-F5344CB8AC3E}">
        <p14:creationId xmlns:p14="http://schemas.microsoft.com/office/powerpoint/2010/main" val="320288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C0741E-E621-ADDB-A8D5-029555AC05EE}"/>
              </a:ext>
            </a:extLst>
          </p:cNvPr>
          <p:cNvSpPr>
            <a:spLocks noGrp="1"/>
          </p:cNvSpPr>
          <p:nvPr>
            <p:ph type="title"/>
          </p:nvPr>
        </p:nvSpPr>
        <p:spPr>
          <a:xfrm>
            <a:off x="3799986" y="1966598"/>
            <a:ext cx="4364301" cy="1132258"/>
          </a:xfrm>
        </p:spPr>
        <p:txBody>
          <a:bodyPr/>
          <a:lstStyle/>
          <a:p>
            <a:r>
              <a:rPr lang="sv-SE" dirty="0"/>
              <a:t>Cirkulär ekonomi</a:t>
            </a:r>
          </a:p>
        </p:txBody>
      </p:sp>
      <p:sp>
        <p:nvSpPr>
          <p:cNvPr id="4" name="textruta 3">
            <a:extLst>
              <a:ext uri="{FF2B5EF4-FFF2-40B4-BE49-F238E27FC236}">
                <a16:creationId xmlns:a16="http://schemas.microsoft.com/office/drawing/2014/main" id="{4979892C-9A13-72BA-1429-4E54905AAF20}"/>
              </a:ext>
            </a:extLst>
          </p:cNvPr>
          <p:cNvSpPr txBox="1"/>
          <p:nvPr/>
        </p:nvSpPr>
        <p:spPr>
          <a:xfrm>
            <a:off x="2207623" y="3098856"/>
            <a:ext cx="7193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Neue Haas Grotesk Text Pro"/>
                <a:ea typeface="+mn-ea"/>
                <a:cs typeface="+mn-cs"/>
              </a:rPr>
              <a:t>”För att komma framåt måste man tänka i cirkel ”</a:t>
            </a:r>
          </a:p>
        </p:txBody>
      </p:sp>
    </p:spTree>
    <p:extLst>
      <p:ext uri="{BB962C8B-B14F-4D97-AF65-F5344CB8AC3E}">
        <p14:creationId xmlns:p14="http://schemas.microsoft.com/office/powerpoint/2010/main" val="3095440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Rubrik 3">
            <a:extLst>
              <a:ext uri="{FF2B5EF4-FFF2-40B4-BE49-F238E27FC236}">
                <a16:creationId xmlns:a16="http://schemas.microsoft.com/office/drawing/2014/main" id="{0B034748-5E51-DE2B-DCC6-A8DC6E7A2FFD}"/>
              </a:ext>
            </a:extLst>
          </p:cNvPr>
          <p:cNvSpPr>
            <a:spLocks noGrp="1"/>
          </p:cNvSpPr>
          <p:nvPr>
            <p:ph type="title"/>
          </p:nvPr>
        </p:nvSpPr>
        <p:spPr>
          <a:xfrm>
            <a:off x="586450" y="2588653"/>
            <a:ext cx="4155996" cy="2730321"/>
          </a:xfrm>
        </p:spPr>
        <p:txBody>
          <a:bodyPr vert="horz" lIns="91440" tIns="45720" rIns="91440" bIns="45720" rtlCol="0" anchor="b">
            <a:noAutofit/>
          </a:bodyPr>
          <a:lstStyle/>
          <a:p>
            <a:r>
              <a:rPr lang="sv-SE" sz="2400" b="0" dirty="0">
                <a:latin typeface="+mn-lt"/>
                <a:ea typeface="+mn-ea"/>
                <a:cs typeface="+mn-cs"/>
              </a:rPr>
              <a:t>I en cirkulär ekonomi används resurser mer effektivt genom att produkter utformas så att de får lång livslängd, tillverkas av återvunnen eller biobaserad råvara, är reparerbara och möjliga att återanvända och slutligen materialåtervinnas.</a:t>
            </a:r>
            <a:endParaRPr lang="en-US" sz="2400" b="0" dirty="0">
              <a:latin typeface="+mn-lt"/>
              <a:ea typeface="+mn-ea"/>
              <a:cs typeface="+mn-cs"/>
            </a:endParaRPr>
          </a:p>
        </p:txBody>
      </p:sp>
      <p:pic>
        <p:nvPicPr>
          <p:cNvPr id="1026" name="Picture 2" descr="Cirkulär ekonomi - Hållbara Företagare">
            <a:extLst>
              <a:ext uri="{FF2B5EF4-FFF2-40B4-BE49-F238E27FC236}">
                <a16:creationId xmlns:a16="http://schemas.microsoft.com/office/drawing/2014/main" id="{98CA9153-E39E-4C28-F922-3874530904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9370" y="398033"/>
            <a:ext cx="6553441" cy="6061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0DB7D378-AD4D-2C62-A594-FCC97C35DD6D}"/>
              </a:ext>
            </a:extLst>
          </p:cNvPr>
          <p:cNvSpPr txBox="1"/>
          <p:nvPr/>
        </p:nvSpPr>
        <p:spPr>
          <a:xfrm>
            <a:off x="9457509" y="1920240"/>
            <a:ext cx="25995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Här fastställs i vilken omfattning en produkt eller tjänst kan bli cirkulär</a:t>
            </a:r>
          </a:p>
        </p:txBody>
      </p:sp>
      <p:sp>
        <p:nvSpPr>
          <p:cNvPr id="3" name="Ned 2">
            <a:extLst>
              <a:ext uri="{FF2B5EF4-FFF2-40B4-BE49-F238E27FC236}">
                <a16:creationId xmlns:a16="http://schemas.microsoft.com/office/drawing/2014/main" id="{D59A0B78-3900-623F-4C02-E6B0AAB6DC8E}"/>
              </a:ext>
            </a:extLst>
          </p:cNvPr>
          <p:cNvSpPr/>
          <p:nvPr/>
        </p:nvSpPr>
        <p:spPr>
          <a:xfrm rot="3206745">
            <a:off x="9029707" y="2184817"/>
            <a:ext cx="447160" cy="3978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160650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7937ED18-CFB3-E1C1-2F19-15365F861C27}"/>
              </a:ext>
            </a:extLst>
          </p:cNvPr>
          <p:cNvSpPr>
            <a:spLocks noGrp="1"/>
          </p:cNvSpPr>
          <p:nvPr>
            <p:ph type="title"/>
          </p:nvPr>
        </p:nvSpPr>
        <p:spPr>
          <a:xfrm>
            <a:off x="843951" y="376627"/>
            <a:ext cx="9224889" cy="1325563"/>
          </a:xfrm>
        </p:spPr>
        <p:txBody>
          <a:bodyPr>
            <a:normAutofit fontScale="90000"/>
          </a:bodyPr>
          <a:lstStyle/>
          <a:p>
            <a:pPr algn="ctr"/>
            <a:r>
              <a:rPr lang="sv-SE" dirty="0"/>
              <a:t>Ett cirkulärt tänkande minskar flödet av avfall även i privatlivet</a:t>
            </a:r>
            <a:br>
              <a:rPr lang="sv-SE" dirty="0"/>
            </a:br>
            <a:endParaRPr lang="sv-SE" dirty="0"/>
          </a:p>
        </p:txBody>
      </p:sp>
      <p:pic>
        <p:nvPicPr>
          <p:cNvPr id="5" name="Picture 2" descr="Viktigt att alla agerar efter avfallstrappan | Mälarenergi">
            <a:extLst>
              <a:ext uri="{FF2B5EF4-FFF2-40B4-BE49-F238E27FC236}">
                <a16:creationId xmlns:a16="http://schemas.microsoft.com/office/drawing/2014/main" id="{8A69A4A6-D2F1-1776-95F7-20DFA09C5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613" y="1524000"/>
            <a:ext cx="6693873" cy="41154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ur Ways to Get Your Innovation Unit to Work">
            <a:extLst>
              <a:ext uri="{FF2B5EF4-FFF2-40B4-BE49-F238E27FC236}">
                <a16:creationId xmlns:a16="http://schemas.microsoft.com/office/drawing/2014/main" id="{16AB9081-4ACA-6EC9-D007-DAE74D0A5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467" y="1072882"/>
            <a:ext cx="1352550" cy="13525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1975F3E9-1349-6B2E-088D-8A8C39AAC7E3}"/>
              </a:ext>
            </a:extLst>
          </p:cNvPr>
          <p:cNvSpPr txBox="1"/>
          <p:nvPr/>
        </p:nvSpPr>
        <p:spPr>
          <a:xfrm>
            <a:off x="9305466" y="2560320"/>
            <a:ext cx="173264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Neue Haas Grotesk Text Pro"/>
                <a:ea typeface="+mn-ea"/>
                <a:cs typeface="+mn-cs"/>
              </a:rPr>
              <a:t>Producent med cirkulärt tänk i design och produktutveckling</a:t>
            </a:r>
          </a:p>
        </p:txBody>
      </p:sp>
      <p:pic>
        <p:nvPicPr>
          <p:cNvPr id="1028" name="Picture 4" descr="Förbudsskylt Släng ej skräp här - hos Elpa Skyltbutiken">
            <a:extLst>
              <a:ext uri="{FF2B5EF4-FFF2-40B4-BE49-F238E27FC236}">
                <a16:creationId xmlns:a16="http://schemas.microsoft.com/office/drawing/2014/main" id="{1D829948-FAAA-89CA-5560-C1385E9A5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43" y="4878613"/>
            <a:ext cx="1602760" cy="16027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ruta 18">
            <a:extLst>
              <a:ext uri="{FF2B5EF4-FFF2-40B4-BE49-F238E27FC236}">
                <a16:creationId xmlns:a16="http://schemas.microsoft.com/office/drawing/2014/main" id="{AB50655C-048C-C47A-F821-05D13407E9A1}"/>
              </a:ext>
            </a:extLst>
          </p:cNvPr>
          <p:cNvSpPr txBox="1"/>
          <p:nvPr/>
        </p:nvSpPr>
        <p:spPr>
          <a:xfrm>
            <a:off x="843951" y="5930537"/>
            <a:ext cx="1221452"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Neue Haas Grotesk Text Pro"/>
                <a:ea typeface="+mn-ea"/>
                <a:cs typeface="+mn-cs"/>
              </a:rPr>
              <a:t>Släng ej skräp i naturen</a:t>
            </a:r>
          </a:p>
        </p:txBody>
      </p:sp>
      <p:pic>
        <p:nvPicPr>
          <p:cNvPr id="1030" name="Picture 6" descr="Pil Röd Indikator - Gratis vektorgrafik på Pixabay - Pixabay">
            <a:extLst>
              <a:ext uri="{FF2B5EF4-FFF2-40B4-BE49-F238E27FC236}">
                <a16:creationId xmlns:a16="http://schemas.microsoft.com/office/drawing/2014/main" id="{57FAAF16-201C-C094-8E9D-591E11E02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61696">
            <a:off x="3566160" y="4318050"/>
            <a:ext cx="5059679" cy="11211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ruta 19">
            <a:extLst>
              <a:ext uri="{FF2B5EF4-FFF2-40B4-BE49-F238E27FC236}">
                <a16:creationId xmlns:a16="http://schemas.microsoft.com/office/drawing/2014/main" id="{CEF1DD55-F15D-2D1B-1501-75D99AB906BB}"/>
              </a:ext>
            </a:extLst>
          </p:cNvPr>
          <p:cNvSpPr txBox="1"/>
          <p:nvPr/>
        </p:nvSpPr>
        <p:spPr>
          <a:xfrm rot="19910919">
            <a:off x="5396194" y="4398923"/>
            <a:ext cx="2490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Neue Haas Grotesk Text Pro"/>
                <a:ea typeface="+mn-ea"/>
                <a:cs typeface="+mn-cs"/>
              </a:rPr>
              <a:t>Minskade mängder</a:t>
            </a:r>
          </a:p>
        </p:txBody>
      </p:sp>
    </p:spTree>
    <p:extLst>
      <p:ext uri="{BB962C8B-B14F-4D97-AF65-F5344CB8AC3E}">
        <p14:creationId xmlns:p14="http://schemas.microsoft.com/office/powerpoint/2010/main" val="154629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C0741E-E621-ADDB-A8D5-029555AC05EE}"/>
              </a:ext>
            </a:extLst>
          </p:cNvPr>
          <p:cNvSpPr>
            <a:spLocks noGrp="1"/>
          </p:cNvSpPr>
          <p:nvPr>
            <p:ph type="title"/>
          </p:nvPr>
        </p:nvSpPr>
        <p:spPr>
          <a:xfrm>
            <a:off x="3374786" y="1966598"/>
            <a:ext cx="5442427" cy="1132258"/>
          </a:xfrm>
        </p:spPr>
        <p:txBody>
          <a:bodyPr/>
          <a:lstStyle/>
          <a:p>
            <a:r>
              <a:rPr lang="sv-SE" dirty="0"/>
              <a:t>Livscykelperspektivet</a:t>
            </a:r>
          </a:p>
        </p:txBody>
      </p:sp>
      <p:sp>
        <p:nvSpPr>
          <p:cNvPr id="4" name="textruta 3">
            <a:extLst>
              <a:ext uri="{FF2B5EF4-FFF2-40B4-BE49-F238E27FC236}">
                <a16:creationId xmlns:a16="http://schemas.microsoft.com/office/drawing/2014/main" id="{4979892C-9A13-72BA-1429-4E54905AAF20}"/>
              </a:ext>
            </a:extLst>
          </p:cNvPr>
          <p:cNvSpPr txBox="1"/>
          <p:nvPr/>
        </p:nvSpPr>
        <p:spPr>
          <a:xfrm>
            <a:off x="1365161" y="3098856"/>
            <a:ext cx="100970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40C28"/>
                </a:solidFill>
                <a:effectLst/>
                <a:uLnTx/>
                <a:uFillTx/>
                <a:latin typeface="Neue Haas Grotesk Text Pro"/>
                <a:ea typeface="+mn-ea"/>
                <a:cs typeface="+mn-cs"/>
              </a:rPr>
              <a:t>Livscykelperspektivet handlar om att beakta en produkts eller tjänsts påverkan på miljön ( Här kan med fördel även beakta både ekonomi och sociala aspekter ) sett genom produkten eller tjänstens hela fysiska ”liv”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040C28"/>
              </a:solidFill>
              <a:effectLst/>
              <a:uLnTx/>
              <a:uFillTx/>
              <a:latin typeface="Neue Haas Grotesk Text Pro"/>
              <a:ea typeface="+mn-ea"/>
              <a:cs typeface="+mn-cs"/>
            </a:endParaRPr>
          </a:p>
        </p:txBody>
      </p:sp>
    </p:spTree>
    <p:extLst>
      <p:ext uri="{BB962C8B-B14F-4D97-AF65-F5344CB8AC3E}">
        <p14:creationId xmlns:p14="http://schemas.microsoft.com/office/powerpoint/2010/main" val="1994269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3D426C-9684-5FD2-BDCD-9556AB691F1C}"/>
              </a:ext>
            </a:extLst>
          </p:cNvPr>
          <p:cNvSpPr>
            <a:spLocks noGrp="1"/>
          </p:cNvSpPr>
          <p:nvPr>
            <p:ph type="title"/>
          </p:nvPr>
        </p:nvSpPr>
        <p:spPr>
          <a:xfrm>
            <a:off x="1754584" y="1368493"/>
            <a:ext cx="8682831" cy="1132258"/>
          </a:xfrm>
        </p:spPr>
        <p:txBody>
          <a:bodyPr>
            <a:normAutofit fontScale="90000"/>
          </a:bodyPr>
          <a:lstStyle/>
          <a:p>
            <a:r>
              <a:rPr lang="sv-SE" dirty="0"/>
              <a:t>Vad kan vi göra i ett livscykelperspektiv?</a:t>
            </a:r>
            <a:br>
              <a:rPr lang="sv-SE" dirty="0"/>
            </a:br>
            <a:br>
              <a:rPr lang="sv-SE" dirty="0"/>
            </a:br>
            <a:endParaRPr lang="sv-SE" dirty="0"/>
          </a:p>
        </p:txBody>
      </p:sp>
      <p:pic>
        <p:nvPicPr>
          <p:cNvPr id="1026" name="Picture 2" descr="Ska träden stå kvar i skogen? – Byggmästar'n i Skåne">
            <a:extLst>
              <a:ext uri="{FF2B5EF4-FFF2-40B4-BE49-F238E27FC236}">
                <a16:creationId xmlns:a16="http://schemas.microsoft.com/office/drawing/2014/main" id="{6E415C31-E7CE-B8E5-400B-EF93F2B01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72" y="2500751"/>
            <a:ext cx="4386262" cy="2921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 måste minska vårt avfall” | Tidningen Extrakt">
            <a:extLst>
              <a:ext uri="{FF2B5EF4-FFF2-40B4-BE49-F238E27FC236}">
                <a16:creationId xmlns:a16="http://schemas.microsoft.com/office/drawing/2014/main" id="{4CC9076D-1D13-D500-3429-64CC947C1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2500751"/>
            <a:ext cx="4386263" cy="2921470"/>
          </a:xfrm>
          <a:prstGeom prst="rect">
            <a:avLst/>
          </a:prstGeom>
          <a:noFill/>
          <a:extLst>
            <a:ext uri="{909E8E84-426E-40DD-AFC4-6F175D3DCCD1}">
              <a14:hiddenFill xmlns:a14="http://schemas.microsoft.com/office/drawing/2010/main">
                <a:solidFill>
                  <a:srgbClr val="FFFFFF"/>
                </a:solidFill>
              </a14:hiddenFill>
            </a:ext>
          </a:extLst>
        </p:spPr>
      </p:pic>
      <p:sp>
        <p:nvSpPr>
          <p:cNvPr id="3" name="Höger 2">
            <a:extLst>
              <a:ext uri="{FF2B5EF4-FFF2-40B4-BE49-F238E27FC236}">
                <a16:creationId xmlns:a16="http://schemas.microsoft.com/office/drawing/2014/main" id="{BBDFA83F-19B9-EE02-788C-9A3683785EBA}"/>
              </a:ext>
            </a:extLst>
          </p:cNvPr>
          <p:cNvSpPr/>
          <p:nvPr/>
        </p:nvSpPr>
        <p:spPr>
          <a:xfrm>
            <a:off x="5350933" y="3853543"/>
            <a:ext cx="1388534" cy="8043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extruta 3">
            <a:extLst>
              <a:ext uri="{FF2B5EF4-FFF2-40B4-BE49-F238E27FC236}">
                <a16:creationId xmlns:a16="http://schemas.microsoft.com/office/drawing/2014/main" id="{99187827-A81F-59E3-EFF5-DAC020BBA2CE}"/>
              </a:ext>
            </a:extLst>
          </p:cNvPr>
          <p:cNvSpPr txBox="1"/>
          <p:nvPr/>
        </p:nvSpPr>
        <p:spPr>
          <a:xfrm>
            <a:off x="5147734" y="3105834"/>
            <a:ext cx="1732645" cy="646331"/>
          </a:xfrm>
          <a:prstGeom prst="rect">
            <a:avLst/>
          </a:prstGeom>
          <a:noFill/>
        </p:spPr>
        <p:txBody>
          <a:bodyPr wrap="square" rtlCol="0">
            <a:spAutoFit/>
          </a:bodyPr>
          <a:lstStyle/>
          <a:p>
            <a:r>
              <a:rPr lang="sv-SE" dirty="0"/>
              <a:t>Från råvara till restprodukter</a:t>
            </a:r>
          </a:p>
        </p:txBody>
      </p:sp>
    </p:spTree>
    <p:extLst>
      <p:ext uri="{BB962C8B-B14F-4D97-AF65-F5344CB8AC3E}">
        <p14:creationId xmlns:p14="http://schemas.microsoft.com/office/powerpoint/2010/main" val="1133974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42EF0876-EB37-CD30-AF1F-2D0A58972199}"/>
              </a:ext>
            </a:extLst>
          </p:cNvPr>
          <p:cNvSpPr txBox="1"/>
          <p:nvPr/>
        </p:nvSpPr>
        <p:spPr>
          <a:xfrm>
            <a:off x="2527501" y="472498"/>
            <a:ext cx="6840638"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Neue Haas Grotesk Text Pro"/>
                <a:ea typeface="+mn-ea"/>
                <a:cs typeface="+mn-cs"/>
              </a:rPr>
              <a:t>Livscykelperspektivet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Neue Haas Grotesk Text Pro"/>
                <a:ea typeface="+mn-ea"/>
                <a:cs typeface="+mn-cs"/>
              </a:rPr>
              <a:t>(innan oss)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pic>
        <p:nvPicPr>
          <p:cNvPr id="1032" name="Picture 8" descr="fabrik byggnad tecknad serie ikon 14165374 Vektorkonst på Vecteezy">
            <a:extLst>
              <a:ext uri="{FF2B5EF4-FFF2-40B4-BE49-F238E27FC236}">
                <a16:creationId xmlns:a16="http://schemas.microsoft.com/office/drawing/2014/main" id="{2EFAC261-AF91-FEF6-F82F-34B1E4F4C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882" y="181530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D8D50F99-485E-66EF-D4E3-629985AE6C7B}"/>
              </a:ext>
            </a:extLst>
          </p:cNvPr>
          <p:cNvSpPr txBox="1"/>
          <p:nvPr/>
        </p:nvSpPr>
        <p:spPr>
          <a:xfrm>
            <a:off x="6426258" y="1741547"/>
            <a:ext cx="13903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leverantör</a:t>
            </a:r>
          </a:p>
        </p:txBody>
      </p:sp>
      <p:pic>
        <p:nvPicPr>
          <p:cNvPr id="1034" name="Picture 10" descr="Mobilservice för företag | En helhetslösning för företag | Phonet AB">
            <a:extLst>
              <a:ext uri="{FF2B5EF4-FFF2-40B4-BE49-F238E27FC236}">
                <a16:creationId xmlns:a16="http://schemas.microsoft.com/office/drawing/2014/main" id="{B58FA668-09D4-0A51-A82E-47269DCC4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63" y="2306143"/>
            <a:ext cx="2084360" cy="9233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7EA3BE66-2A9E-AA02-8A87-C13DBC886AB0}"/>
              </a:ext>
            </a:extLst>
          </p:cNvPr>
          <p:cNvSpPr txBox="1"/>
          <p:nvPr/>
        </p:nvSpPr>
        <p:spPr>
          <a:xfrm>
            <a:off x="1132625" y="1936811"/>
            <a:ext cx="9259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Kund</a:t>
            </a:r>
          </a:p>
        </p:txBody>
      </p:sp>
      <p:sp>
        <p:nvSpPr>
          <p:cNvPr id="11" name="textruta 10">
            <a:extLst>
              <a:ext uri="{FF2B5EF4-FFF2-40B4-BE49-F238E27FC236}">
                <a16:creationId xmlns:a16="http://schemas.microsoft.com/office/drawing/2014/main" id="{B34E6799-4AD3-E2E7-B251-44F36388D1F8}"/>
              </a:ext>
            </a:extLst>
          </p:cNvPr>
          <p:cNvSpPr txBox="1"/>
          <p:nvPr/>
        </p:nvSpPr>
        <p:spPr>
          <a:xfrm>
            <a:off x="321067" y="3331605"/>
            <a:ext cx="277784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Har kunden hållbarhetskrav?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erbjuda kunden miljövänligare alternativ?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konstruera produkter som går att reparera eller återanvända?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attrahera nya kunder med ett fungerande hållbarhetsarbete?</a:t>
            </a:r>
          </a:p>
        </p:txBody>
      </p:sp>
      <p:pic>
        <p:nvPicPr>
          <p:cNvPr id="1036" name="Picture 12" descr="Hållbara inköp - Håbo">
            <a:extLst>
              <a:ext uri="{FF2B5EF4-FFF2-40B4-BE49-F238E27FC236}">
                <a16:creationId xmlns:a16="http://schemas.microsoft.com/office/drawing/2014/main" id="{A7912E89-6DBD-D674-B30C-E3586D009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985" y="2309709"/>
            <a:ext cx="2294359" cy="10037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6291302E-1282-0606-B5B0-9BBF8BE0ABE5}"/>
              </a:ext>
            </a:extLst>
          </p:cNvPr>
          <p:cNvSpPr txBox="1"/>
          <p:nvPr/>
        </p:nvSpPr>
        <p:spPr>
          <a:xfrm>
            <a:off x="3985506" y="1888270"/>
            <a:ext cx="9259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Inköp</a:t>
            </a:r>
          </a:p>
        </p:txBody>
      </p:sp>
      <p:sp>
        <p:nvSpPr>
          <p:cNvPr id="13" name="textruta 12">
            <a:extLst>
              <a:ext uri="{FF2B5EF4-FFF2-40B4-BE49-F238E27FC236}">
                <a16:creationId xmlns:a16="http://schemas.microsoft.com/office/drawing/2014/main" id="{87E16E2A-1E32-931B-6550-58262F6C37F8}"/>
              </a:ext>
            </a:extLst>
          </p:cNvPr>
          <p:cNvSpPr txBox="1"/>
          <p:nvPr/>
        </p:nvSpPr>
        <p:spPr>
          <a:xfrm>
            <a:off x="3183037" y="3331605"/>
            <a:ext cx="295747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Ställer vi miljökrav på inköpt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ställa krav på förpackningar?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Finns det miljövänligare alternativ?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Inköpsmängder? Riskerar material att bli för gammalt eller utgånget?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solidFill>
                  <a:prstClr val="black"/>
                </a:solidFill>
                <a:latin typeface="Neue Haas Grotesk Text Pro"/>
              </a:rPr>
              <a:t>Trender gällande tex färger eller modeller</a:t>
            </a: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4" name="Höger 13">
            <a:extLst>
              <a:ext uri="{FF2B5EF4-FFF2-40B4-BE49-F238E27FC236}">
                <a16:creationId xmlns:a16="http://schemas.microsoft.com/office/drawing/2014/main" id="{1ABBE05B-DB52-05BA-0C0E-BF058E32E953}"/>
              </a:ext>
            </a:extLst>
          </p:cNvPr>
          <p:cNvSpPr/>
          <p:nvPr/>
        </p:nvSpPr>
        <p:spPr>
          <a:xfrm>
            <a:off x="2766349" y="2589835"/>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5" name="Höger 14">
            <a:extLst>
              <a:ext uri="{FF2B5EF4-FFF2-40B4-BE49-F238E27FC236}">
                <a16:creationId xmlns:a16="http://schemas.microsoft.com/office/drawing/2014/main" id="{CD31FDF4-FC2C-104C-3E50-6B9C9F9E64D8}"/>
              </a:ext>
            </a:extLst>
          </p:cNvPr>
          <p:cNvSpPr/>
          <p:nvPr/>
        </p:nvSpPr>
        <p:spPr>
          <a:xfrm>
            <a:off x="5251048" y="2556957"/>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6" name="textruta 15">
            <a:extLst>
              <a:ext uri="{FF2B5EF4-FFF2-40B4-BE49-F238E27FC236}">
                <a16:creationId xmlns:a16="http://schemas.microsoft.com/office/drawing/2014/main" id="{80A012E3-7562-3054-EF9B-E6481D4665BA}"/>
              </a:ext>
            </a:extLst>
          </p:cNvPr>
          <p:cNvSpPr txBox="1"/>
          <p:nvPr/>
        </p:nvSpPr>
        <p:spPr>
          <a:xfrm>
            <a:off x="6406731" y="3501681"/>
            <a:ext cx="262366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Ställer vi miljökrav, ekonomiska krav eller sociala krav på leverantörerna eller deras leverantörer?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Krav  på inkommande material till leverantörerna?</a:t>
            </a:r>
          </a:p>
        </p:txBody>
      </p:sp>
      <p:sp>
        <p:nvSpPr>
          <p:cNvPr id="17" name="Höger 16">
            <a:extLst>
              <a:ext uri="{FF2B5EF4-FFF2-40B4-BE49-F238E27FC236}">
                <a16:creationId xmlns:a16="http://schemas.microsoft.com/office/drawing/2014/main" id="{A603BAA2-1357-7577-A26E-FB82543286A7}"/>
              </a:ext>
            </a:extLst>
          </p:cNvPr>
          <p:cNvSpPr/>
          <p:nvPr/>
        </p:nvSpPr>
        <p:spPr>
          <a:xfrm>
            <a:off x="8284220" y="2617169"/>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038" name="Picture 14" descr="Overview - Transport - Eurostat">
            <a:extLst>
              <a:ext uri="{FF2B5EF4-FFF2-40B4-BE49-F238E27FC236}">
                <a16:creationId xmlns:a16="http://schemas.microsoft.com/office/drawing/2014/main" id="{11CA3852-B4F5-CCED-E3D6-BD987F36F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520" y="1941585"/>
            <a:ext cx="2269424" cy="19409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A9CE2824-1757-47E3-21B3-0AD46C2C3F0C}"/>
              </a:ext>
            </a:extLst>
          </p:cNvPr>
          <p:cNvSpPr txBox="1"/>
          <p:nvPr/>
        </p:nvSpPr>
        <p:spPr>
          <a:xfrm>
            <a:off x="9532873" y="1703604"/>
            <a:ext cx="1551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Transport</a:t>
            </a:r>
          </a:p>
        </p:txBody>
      </p:sp>
      <p:sp>
        <p:nvSpPr>
          <p:cNvPr id="19" name="textruta 18">
            <a:extLst>
              <a:ext uri="{FF2B5EF4-FFF2-40B4-BE49-F238E27FC236}">
                <a16:creationId xmlns:a16="http://schemas.microsoft.com/office/drawing/2014/main" id="{115D5CEA-1AB8-09A7-AAA3-50D4CB92614C}"/>
              </a:ext>
            </a:extLst>
          </p:cNvPr>
          <p:cNvSpPr txBox="1"/>
          <p:nvPr/>
        </p:nvSpPr>
        <p:spPr>
          <a:xfrm>
            <a:off x="9232810" y="4004840"/>
            <a:ext cx="237659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optimera våra transporter?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Ställa miljökrav på egna transporter?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Ställa social krav på tex arbetstider eller arbetsförhållanden i samband med transporter?</a:t>
            </a:r>
          </a:p>
        </p:txBody>
      </p:sp>
      <p:sp>
        <p:nvSpPr>
          <p:cNvPr id="20" name="Höger 19">
            <a:extLst>
              <a:ext uri="{FF2B5EF4-FFF2-40B4-BE49-F238E27FC236}">
                <a16:creationId xmlns:a16="http://schemas.microsoft.com/office/drawing/2014/main" id="{DF982EF3-658E-6988-C46A-90599B47484E}"/>
              </a:ext>
            </a:extLst>
          </p:cNvPr>
          <p:cNvSpPr/>
          <p:nvPr/>
        </p:nvSpPr>
        <p:spPr>
          <a:xfrm>
            <a:off x="11083881" y="2556957"/>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39972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16" grpId="0"/>
      <p:bldP spid="17" grpId="0" animBg="1"/>
      <p:bldP spid="18" grpId="0"/>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42EF0876-EB37-CD30-AF1F-2D0A58972199}"/>
              </a:ext>
            </a:extLst>
          </p:cNvPr>
          <p:cNvSpPr txBox="1"/>
          <p:nvPr/>
        </p:nvSpPr>
        <p:spPr>
          <a:xfrm>
            <a:off x="2406078" y="480592"/>
            <a:ext cx="545345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Neue Haas Grotesk Text Pro"/>
                <a:ea typeface="+mn-ea"/>
                <a:cs typeface="+mn-cs"/>
              </a:rPr>
              <a:t>Livscykelperspektivet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Neue Haas Grotesk Text Pro"/>
                <a:ea typeface="+mn-ea"/>
                <a:cs typeface="+mn-cs"/>
              </a:rPr>
              <a:t>(hos oss)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pic>
        <p:nvPicPr>
          <p:cNvPr id="1032" name="Picture 8" descr="fabrik byggnad tecknad serie ikon 14165374 Vektorkonst på Vecteezy">
            <a:extLst>
              <a:ext uri="{FF2B5EF4-FFF2-40B4-BE49-F238E27FC236}">
                <a16:creationId xmlns:a16="http://schemas.microsoft.com/office/drawing/2014/main" id="{2EFAC261-AF91-FEF6-F82F-34B1E4F4C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021" y="165014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D8D50F99-485E-66EF-D4E3-629985AE6C7B}"/>
              </a:ext>
            </a:extLst>
          </p:cNvPr>
          <p:cNvSpPr txBox="1"/>
          <p:nvPr/>
        </p:nvSpPr>
        <p:spPr>
          <a:xfrm>
            <a:off x="3238089" y="1606388"/>
            <a:ext cx="2176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Lager och lokaler</a:t>
            </a:r>
          </a:p>
        </p:txBody>
      </p:sp>
      <p:pic>
        <p:nvPicPr>
          <p:cNvPr id="1036" name="Picture 12" descr="Hållbara inköp - Håbo">
            <a:extLst>
              <a:ext uri="{FF2B5EF4-FFF2-40B4-BE49-F238E27FC236}">
                <a16:creationId xmlns:a16="http://schemas.microsoft.com/office/drawing/2014/main" id="{A7912E89-6DBD-D674-B30C-E3586D009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78" y="2410187"/>
            <a:ext cx="2294359" cy="10037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6291302E-1282-0606-B5B0-9BBF8BE0ABE5}"/>
              </a:ext>
            </a:extLst>
          </p:cNvPr>
          <p:cNvSpPr txBox="1"/>
          <p:nvPr/>
        </p:nvSpPr>
        <p:spPr>
          <a:xfrm>
            <a:off x="539899" y="1703604"/>
            <a:ext cx="1592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Inkommande material</a:t>
            </a:r>
          </a:p>
        </p:txBody>
      </p:sp>
      <p:sp>
        <p:nvSpPr>
          <p:cNvPr id="13" name="textruta 12">
            <a:extLst>
              <a:ext uri="{FF2B5EF4-FFF2-40B4-BE49-F238E27FC236}">
                <a16:creationId xmlns:a16="http://schemas.microsoft.com/office/drawing/2014/main" id="{87E16E2A-1E32-931B-6550-58262F6C37F8}"/>
              </a:ext>
            </a:extLst>
          </p:cNvPr>
          <p:cNvSpPr txBox="1"/>
          <p:nvPr/>
        </p:nvSpPr>
        <p:spPr>
          <a:xfrm>
            <a:off x="3183037" y="3331605"/>
            <a:ext cx="295747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Brandskydd?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Skydd mot utsläpp av kemikalier?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Uppvärmning?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Gammalt eller utgått material i lager?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Källsortering? Farligt avfall?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Arbetsmiljöfrågor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Riskanalyser</a:t>
            </a:r>
          </a:p>
        </p:txBody>
      </p:sp>
      <p:sp>
        <p:nvSpPr>
          <p:cNvPr id="14" name="Höger 13">
            <a:extLst>
              <a:ext uri="{FF2B5EF4-FFF2-40B4-BE49-F238E27FC236}">
                <a16:creationId xmlns:a16="http://schemas.microsoft.com/office/drawing/2014/main" id="{1ABBE05B-DB52-05BA-0C0E-BF058E32E953}"/>
              </a:ext>
            </a:extLst>
          </p:cNvPr>
          <p:cNvSpPr/>
          <p:nvPr/>
        </p:nvSpPr>
        <p:spPr>
          <a:xfrm>
            <a:off x="2477541" y="2572221"/>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5" name="Höger 14">
            <a:extLst>
              <a:ext uri="{FF2B5EF4-FFF2-40B4-BE49-F238E27FC236}">
                <a16:creationId xmlns:a16="http://schemas.microsoft.com/office/drawing/2014/main" id="{CD31FDF4-FC2C-104C-3E50-6B9C9F9E64D8}"/>
              </a:ext>
            </a:extLst>
          </p:cNvPr>
          <p:cNvSpPr/>
          <p:nvPr/>
        </p:nvSpPr>
        <p:spPr>
          <a:xfrm>
            <a:off x="5251048" y="2556957"/>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6" name="textruta 15">
            <a:extLst>
              <a:ext uri="{FF2B5EF4-FFF2-40B4-BE49-F238E27FC236}">
                <a16:creationId xmlns:a16="http://schemas.microsoft.com/office/drawing/2014/main" id="{80A012E3-7562-3054-EF9B-E6481D4665BA}"/>
              </a:ext>
            </a:extLst>
          </p:cNvPr>
          <p:cNvSpPr txBox="1"/>
          <p:nvPr/>
        </p:nvSpPr>
        <p:spPr>
          <a:xfrm>
            <a:off x="6096000" y="3512226"/>
            <a:ext cx="313681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Finns det miljöaspekter i samband med försäljning?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Felaktiga eller skadade artiklar?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Förpackningsmaterial?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Restprodukter och avfall?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Arbetsmiljö och riskanalyser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Fackligt arbete</a:t>
            </a:r>
          </a:p>
        </p:txBody>
      </p:sp>
      <p:sp>
        <p:nvSpPr>
          <p:cNvPr id="17" name="Höger 16">
            <a:extLst>
              <a:ext uri="{FF2B5EF4-FFF2-40B4-BE49-F238E27FC236}">
                <a16:creationId xmlns:a16="http://schemas.microsoft.com/office/drawing/2014/main" id="{A603BAA2-1357-7577-A26E-FB82543286A7}"/>
              </a:ext>
            </a:extLst>
          </p:cNvPr>
          <p:cNvSpPr/>
          <p:nvPr/>
        </p:nvSpPr>
        <p:spPr>
          <a:xfrm>
            <a:off x="8284220" y="2617169"/>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038" name="Picture 14" descr="Overview - Transport - Eurostat">
            <a:extLst>
              <a:ext uri="{FF2B5EF4-FFF2-40B4-BE49-F238E27FC236}">
                <a16:creationId xmlns:a16="http://schemas.microsoft.com/office/drawing/2014/main" id="{11CA3852-B4F5-CCED-E3D6-BD987F36F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520" y="1941585"/>
            <a:ext cx="2269424" cy="19409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A9CE2824-1757-47E3-21B3-0AD46C2C3F0C}"/>
              </a:ext>
            </a:extLst>
          </p:cNvPr>
          <p:cNvSpPr txBox="1"/>
          <p:nvPr/>
        </p:nvSpPr>
        <p:spPr>
          <a:xfrm>
            <a:off x="5821480" y="1492608"/>
            <a:ext cx="2921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Handel / försäljning</a:t>
            </a:r>
          </a:p>
        </p:txBody>
      </p:sp>
      <p:sp>
        <p:nvSpPr>
          <p:cNvPr id="19" name="textruta 18">
            <a:extLst>
              <a:ext uri="{FF2B5EF4-FFF2-40B4-BE49-F238E27FC236}">
                <a16:creationId xmlns:a16="http://schemas.microsoft.com/office/drawing/2014/main" id="{115D5CEA-1AB8-09A7-AAA3-50D4CB92614C}"/>
              </a:ext>
            </a:extLst>
          </p:cNvPr>
          <p:cNvSpPr txBox="1"/>
          <p:nvPr/>
        </p:nvSpPr>
        <p:spPr>
          <a:xfrm>
            <a:off x="9232810" y="4004840"/>
            <a:ext cx="262366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optimera våra transporter?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Ställa miljökrav på egna transporter?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Ställa social krav på tex arbetstider eller arbetsförhållanden i samband med transporter?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20" name="Höger 19">
            <a:extLst>
              <a:ext uri="{FF2B5EF4-FFF2-40B4-BE49-F238E27FC236}">
                <a16:creationId xmlns:a16="http://schemas.microsoft.com/office/drawing/2014/main" id="{DF982EF3-658E-6988-C46A-90599B47484E}"/>
              </a:ext>
            </a:extLst>
          </p:cNvPr>
          <p:cNvSpPr/>
          <p:nvPr/>
        </p:nvSpPr>
        <p:spPr>
          <a:xfrm>
            <a:off x="11083881" y="2556957"/>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extruta 1">
            <a:extLst>
              <a:ext uri="{FF2B5EF4-FFF2-40B4-BE49-F238E27FC236}">
                <a16:creationId xmlns:a16="http://schemas.microsoft.com/office/drawing/2014/main" id="{00B85DBA-A097-A3CD-3BCC-CB1085C8FEB2}"/>
              </a:ext>
            </a:extLst>
          </p:cNvPr>
          <p:cNvSpPr txBox="1"/>
          <p:nvPr/>
        </p:nvSpPr>
        <p:spPr>
          <a:xfrm>
            <a:off x="431519" y="3444032"/>
            <a:ext cx="229435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Ingår förpackningsmaterial i retursystem till leverantören?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återanvända förpackningsmaterial?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Avfallshantering?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3" name="textruta 2">
            <a:extLst>
              <a:ext uri="{FF2B5EF4-FFF2-40B4-BE49-F238E27FC236}">
                <a16:creationId xmlns:a16="http://schemas.microsoft.com/office/drawing/2014/main" id="{D8D01C9D-DBC7-D799-F986-A5B45E195185}"/>
              </a:ext>
            </a:extLst>
          </p:cNvPr>
          <p:cNvSpPr txBox="1"/>
          <p:nvPr/>
        </p:nvSpPr>
        <p:spPr>
          <a:xfrm>
            <a:off x="9532873" y="1703604"/>
            <a:ext cx="1551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Transport</a:t>
            </a:r>
          </a:p>
        </p:txBody>
      </p:sp>
      <p:sp>
        <p:nvSpPr>
          <p:cNvPr id="4" name="AutoShape 2" descr="Produktion Stock Illustrationer, Vektorer, &amp; Clipart – (462,000 Stock  Illustrationer)">
            <a:extLst>
              <a:ext uri="{FF2B5EF4-FFF2-40B4-BE49-F238E27FC236}">
                <a16:creationId xmlns:a16="http://schemas.microsoft.com/office/drawing/2014/main" id="{5C4F2F05-76B6-197B-1A60-B99C21C33273}"/>
              </a:ext>
            </a:extLst>
          </p:cNvPr>
          <p:cNvSpPr>
            <a:spLocks noChangeAspect="1" noChangeArrowheads="1"/>
          </p:cNvSpPr>
          <p:nvPr/>
        </p:nvSpPr>
        <p:spPr bwMode="auto">
          <a:xfrm>
            <a:off x="5943600" y="1887730"/>
            <a:ext cx="1693670" cy="16936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Neue Haas Grotesk Text Pro"/>
              <a:ea typeface="+mn-ea"/>
              <a:cs typeface="+mn-cs"/>
            </a:endParaRPr>
          </a:p>
        </p:txBody>
      </p:sp>
      <p:pic>
        <p:nvPicPr>
          <p:cNvPr id="5" name="Picture 2">
            <a:extLst>
              <a:ext uri="{FF2B5EF4-FFF2-40B4-BE49-F238E27FC236}">
                <a16:creationId xmlns:a16="http://schemas.microsoft.com/office/drawing/2014/main" id="{C3343A14-FB9D-FB5A-6B70-121403310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374" y="1803169"/>
            <a:ext cx="2223125" cy="164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animBg="1"/>
      <p:bldP spid="15" grpId="0" animBg="1"/>
      <p:bldP spid="16" grpId="0"/>
      <p:bldP spid="17" grpId="0" animBg="1"/>
      <p:bldP spid="18" grpId="0"/>
      <p:bldP spid="19" grpId="0"/>
      <p:bldP spid="20"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42EF0876-EB37-CD30-AF1F-2D0A58972199}"/>
              </a:ext>
            </a:extLst>
          </p:cNvPr>
          <p:cNvSpPr txBox="1"/>
          <p:nvPr/>
        </p:nvSpPr>
        <p:spPr>
          <a:xfrm>
            <a:off x="2527501" y="472498"/>
            <a:ext cx="6840638"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Neue Haas Grotesk Text Pro"/>
                <a:ea typeface="+mn-ea"/>
                <a:cs typeface="+mn-cs"/>
              </a:rPr>
              <a:t>Livscykelperspektivet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Neue Haas Grotesk Text Pro"/>
                <a:ea typeface="+mn-ea"/>
                <a:cs typeface="+mn-cs"/>
              </a:rPr>
              <a:t>(hos kund)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pic>
        <p:nvPicPr>
          <p:cNvPr id="1032" name="Picture 8" descr="fabrik byggnad tecknad serie ikon 14165374 Vektorkonst på Vecteezy">
            <a:extLst>
              <a:ext uri="{FF2B5EF4-FFF2-40B4-BE49-F238E27FC236}">
                <a16:creationId xmlns:a16="http://schemas.microsoft.com/office/drawing/2014/main" id="{2EFAC261-AF91-FEF6-F82F-34B1E4F4C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021" y="165014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D8D50F99-485E-66EF-D4E3-629985AE6C7B}"/>
              </a:ext>
            </a:extLst>
          </p:cNvPr>
          <p:cNvSpPr txBox="1"/>
          <p:nvPr/>
        </p:nvSpPr>
        <p:spPr>
          <a:xfrm>
            <a:off x="3598835" y="1547047"/>
            <a:ext cx="13840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Lager /förråd</a:t>
            </a:r>
          </a:p>
        </p:txBody>
      </p:sp>
      <p:pic>
        <p:nvPicPr>
          <p:cNvPr id="1036" name="Picture 12" descr="Hållbara inköp - Håbo">
            <a:extLst>
              <a:ext uri="{FF2B5EF4-FFF2-40B4-BE49-F238E27FC236}">
                <a16:creationId xmlns:a16="http://schemas.microsoft.com/office/drawing/2014/main" id="{A7912E89-6DBD-D674-B30C-E3586D009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78" y="2410187"/>
            <a:ext cx="2294359" cy="10037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6291302E-1282-0606-B5B0-9BBF8BE0ABE5}"/>
              </a:ext>
            </a:extLst>
          </p:cNvPr>
          <p:cNvSpPr txBox="1"/>
          <p:nvPr/>
        </p:nvSpPr>
        <p:spPr>
          <a:xfrm>
            <a:off x="539899" y="1703604"/>
            <a:ext cx="1592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Inkommande produkter</a:t>
            </a:r>
          </a:p>
        </p:txBody>
      </p:sp>
      <p:sp>
        <p:nvSpPr>
          <p:cNvPr id="13" name="textruta 12">
            <a:extLst>
              <a:ext uri="{FF2B5EF4-FFF2-40B4-BE49-F238E27FC236}">
                <a16:creationId xmlns:a16="http://schemas.microsoft.com/office/drawing/2014/main" id="{87E16E2A-1E32-931B-6550-58262F6C37F8}"/>
              </a:ext>
            </a:extLst>
          </p:cNvPr>
          <p:cNvSpPr txBox="1"/>
          <p:nvPr/>
        </p:nvSpPr>
        <p:spPr>
          <a:xfrm>
            <a:off x="2975314" y="3379266"/>
            <a:ext cx="295747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Finns det miljöaspekter i samband med lager / förråd? Felaktiga eller skadade artiklar?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Onödiga transporter för att hämta missade grejer?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Arbetsmiljöfrågor och riskanalyser</a:t>
            </a:r>
          </a:p>
        </p:txBody>
      </p:sp>
      <p:sp>
        <p:nvSpPr>
          <p:cNvPr id="14" name="Höger 13">
            <a:extLst>
              <a:ext uri="{FF2B5EF4-FFF2-40B4-BE49-F238E27FC236}">
                <a16:creationId xmlns:a16="http://schemas.microsoft.com/office/drawing/2014/main" id="{1ABBE05B-DB52-05BA-0C0E-BF058E32E953}"/>
              </a:ext>
            </a:extLst>
          </p:cNvPr>
          <p:cNvSpPr/>
          <p:nvPr/>
        </p:nvSpPr>
        <p:spPr>
          <a:xfrm>
            <a:off x="2477541" y="2572221"/>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5" name="Höger 14">
            <a:extLst>
              <a:ext uri="{FF2B5EF4-FFF2-40B4-BE49-F238E27FC236}">
                <a16:creationId xmlns:a16="http://schemas.microsoft.com/office/drawing/2014/main" id="{CD31FDF4-FC2C-104C-3E50-6B9C9F9E64D8}"/>
              </a:ext>
            </a:extLst>
          </p:cNvPr>
          <p:cNvSpPr/>
          <p:nvPr/>
        </p:nvSpPr>
        <p:spPr>
          <a:xfrm>
            <a:off x="5251048" y="2556957"/>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6" name="textruta 15">
            <a:extLst>
              <a:ext uri="{FF2B5EF4-FFF2-40B4-BE49-F238E27FC236}">
                <a16:creationId xmlns:a16="http://schemas.microsoft.com/office/drawing/2014/main" id="{80A012E3-7562-3054-EF9B-E6481D4665BA}"/>
              </a:ext>
            </a:extLst>
          </p:cNvPr>
          <p:cNvSpPr txBox="1"/>
          <p:nvPr/>
        </p:nvSpPr>
        <p:spPr>
          <a:xfrm>
            <a:off x="6095999" y="3512226"/>
            <a:ext cx="279747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Finns det miljöaspekter i samband med användningen?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Finns det miljöaspekter i samband med service och underhåll?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Underhållsinstruktioner till kund?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Instruktioner för hantering och eventuella risker</a:t>
            </a:r>
          </a:p>
        </p:txBody>
      </p:sp>
      <p:sp>
        <p:nvSpPr>
          <p:cNvPr id="17" name="Höger 16">
            <a:extLst>
              <a:ext uri="{FF2B5EF4-FFF2-40B4-BE49-F238E27FC236}">
                <a16:creationId xmlns:a16="http://schemas.microsoft.com/office/drawing/2014/main" id="{A603BAA2-1357-7577-A26E-FB82543286A7}"/>
              </a:ext>
            </a:extLst>
          </p:cNvPr>
          <p:cNvSpPr/>
          <p:nvPr/>
        </p:nvSpPr>
        <p:spPr>
          <a:xfrm>
            <a:off x="8284220" y="2617169"/>
            <a:ext cx="798653" cy="299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8" name="textruta 17">
            <a:extLst>
              <a:ext uri="{FF2B5EF4-FFF2-40B4-BE49-F238E27FC236}">
                <a16:creationId xmlns:a16="http://schemas.microsoft.com/office/drawing/2014/main" id="{A9CE2824-1757-47E3-21B3-0AD46C2C3F0C}"/>
              </a:ext>
            </a:extLst>
          </p:cNvPr>
          <p:cNvSpPr txBox="1"/>
          <p:nvPr/>
        </p:nvSpPr>
        <p:spPr>
          <a:xfrm>
            <a:off x="5800111" y="1618503"/>
            <a:ext cx="2921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Handel/försäljning</a:t>
            </a:r>
          </a:p>
        </p:txBody>
      </p:sp>
      <p:sp>
        <p:nvSpPr>
          <p:cNvPr id="19" name="textruta 18">
            <a:extLst>
              <a:ext uri="{FF2B5EF4-FFF2-40B4-BE49-F238E27FC236}">
                <a16:creationId xmlns:a16="http://schemas.microsoft.com/office/drawing/2014/main" id="{115D5CEA-1AB8-09A7-AAA3-50D4CB92614C}"/>
              </a:ext>
            </a:extLst>
          </p:cNvPr>
          <p:cNvSpPr txBox="1"/>
          <p:nvPr/>
        </p:nvSpPr>
        <p:spPr>
          <a:xfrm>
            <a:off x="9148358" y="3462966"/>
            <a:ext cx="2537940"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Går det att separera ingående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återanvända/reparera komponenter?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Kan vi ingå i ett retursystem?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Är det tydligt hur komponenter skall sorteras som avfall?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Farligt avfall?</a:t>
            </a:r>
          </a:p>
        </p:txBody>
      </p:sp>
      <p:sp>
        <p:nvSpPr>
          <p:cNvPr id="2" name="textruta 1">
            <a:extLst>
              <a:ext uri="{FF2B5EF4-FFF2-40B4-BE49-F238E27FC236}">
                <a16:creationId xmlns:a16="http://schemas.microsoft.com/office/drawing/2014/main" id="{00B85DBA-A097-A3CD-3BCC-CB1085C8FEB2}"/>
              </a:ext>
            </a:extLst>
          </p:cNvPr>
          <p:cNvSpPr txBox="1"/>
          <p:nvPr/>
        </p:nvSpPr>
        <p:spPr>
          <a:xfrm>
            <a:off x="431519" y="3444032"/>
            <a:ext cx="2294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Neue Haas Grotesk Text Pro"/>
                <a:ea typeface="+mn-ea"/>
                <a:cs typeface="+mn-cs"/>
              </a:rPr>
              <a:t>Ingår förpackningsmaterial i retursystem till oss? </a:t>
            </a:r>
          </a:p>
        </p:txBody>
      </p:sp>
      <p:sp>
        <p:nvSpPr>
          <p:cNvPr id="3" name="textruta 2">
            <a:extLst>
              <a:ext uri="{FF2B5EF4-FFF2-40B4-BE49-F238E27FC236}">
                <a16:creationId xmlns:a16="http://schemas.microsoft.com/office/drawing/2014/main" id="{D8D01C9D-DBC7-D799-F986-A5B45E195185}"/>
              </a:ext>
            </a:extLst>
          </p:cNvPr>
          <p:cNvSpPr txBox="1"/>
          <p:nvPr/>
        </p:nvSpPr>
        <p:spPr>
          <a:xfrm>
            <a:off x="9466670" y="1450163"/>
            <a:ext cx="18827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Restprodukter / Slutförvaring</a:t>
            </a:r>
          </a:p>
        </p:txBody>
      </p:sp>
      <p:pic>
        <p:nvPicPr>
          <p:cNvPr id="2050" name="Picture 2" descr="AMP Sverige - Avfall - Miljö - Plockanalys | Vårt företag AMP Sverige och  våra kunder strävar mot samma mål: ”Bättre miljö i Sverige”">
            <a:extLst>
              <a:ext uri="{FF2B5EF4-FFF2-40B4-BE49-F238E27FC236}">
                <a16:creationId xmlns:a16="http://schemas.microsoft.com/office/drawing/2014/main" id="{2D89B7EB-3034-F2B6-4D58-91AF0955A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358" y="2277194"/>
            <a:ext cx="2585190" cy="11020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A42FFB-D7A8-7780-3D74-2E85D75D1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955" y="2062680"/>
            <a:ext cx="2014825" cy="149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11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animBg="1"/>
      <p:bldP spid="15" grpId="0" animBg="1"/>
      <p:bldP spid="16" grpId="0"/>
      <p:bldP spid="17" grpId="0" animBg="1"/>
      <p:bldP spid="18" grpId="0"/>
      <p:bldP spid="19"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F14B6D-CD66-413D-5128-F99AA2DE170D}"/>
              </a:ext>
            </a:extLst>
          </p:cNvPr>
          <p:cNvSpPr>
            <a:spLocks noGrp="1"/>
          </p:cNvSpPr>
          <p:nvPr>
            <p:ph type="title"/>
          </p:nvPr>
        </p:nvSpPr>
        <p:spPr/>
        <p:txBody>
          <a:bodyPr>
            <a:normAutofit fontScale="90000"/>
          </a:bodyPr>
          <a:lstStyle/>
          <a:p>
            <a:r>
              <a:rPr lang="sv-SE" dirty="0"/>
              <a:t>Resulterar i en aktivitetslista med mängder och påverkbarhet och som leder till hållbarhetsmål och riktlinjer</a:t>
            </a:r>
          </a:p>
        </p:txBody>
      </p:sp>
      <p:sp>
        <p:nvSpPr>
          <p:cNvPr id="6" name="textruta 5">
            <a:extLst>
              <a:ext uri="{FF2B5EF4-FFF2-40B4-BE49-F238E27FC236}">
                <a16:creationId xmlns:a16="http://schemas.microsoft.com/office/drawing/2014/main" id="{B72FBC29-4205-FE17-A7BA-644D426E8196}"/>
              </a:ext>
            </a:extLst>
          </p:cNvPr>
          <p:cNvSpPr txBox="1"/>
          <p:nvPr/>
        </p:nvSpPr>
        <p:spPr>
          <a:xfrm>
            <a:off x="612647" y="2204581"/>
            <a:ext cx="8230727"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Vilken påverkan har 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Kan vi påverka den?</a:t>
            </a:r>
          </a:p>
          <a:p>
            <a:pPr marL="758825"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	Ekonomiskt?</a:t>
            </a:r>
          </a:p>
          <a:p>
            <a:pPr marL="758825"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	Tekniskt?</a:t>
            </a:r>
          </a:p>
          <a:p>
            <a:pPr marL="758825"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	Marknadsmässigt?</a:t>
            </a:r>
          </a:p>
          <a:p>
            <a:pPr marL="758825" marR="0" lvl="0" indent="-709613"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758825" marR="0" lvl="0" indent="-709613"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Vad skall vi prioritera?</a:t>
            </a:r>
          </a:p>
          <a:p>
            <a:pPr marL="758825" marR="0" lvl="0" indent="-709613"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Vilka mängder hanterar vi dag?</a:t>
            </a:r>
          </a:p>
          <a:p>
            <a:pPr marL="758825" marR="0" lvl="0" indent="-709613"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Vart vill vi komma?</a:t>
            </a:r>
          </a:p>
          <a:p>
            <a:pPr marL="758825" marR="0" lvl="0" indent="-709613"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Hur kommer vi dit?</a:t>
            </a:r>
          </a:p>
          <a:p>
            <a:pPr marL="758825" marR="0" lvl="0" indent="-709613"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758825" marR="0" lvl="0" indent="-709613"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758825" marR="0" lvl="0" indent="-709613"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Hur styr/leder vi organisationen dit?</a:t>
            </a:r>
          </a:p>
        </p:txBody>
      </p:sp>
      <p:sp>
        <p:nvSpPr>
          <p:cNvPr id="7" name="Höger klammerparentes 6">
            <a:extLst>
              <a:ext uri="{FF2B5EF4-FFF2-40B4-BE49-F238E27FC236}">
                <a16:creationId xmlns:a16="http://schemas.microsoft.com/office/drawing/2014/main" id="{0DF2254D-229E-CBE4-0D8A-52DDE2C5AA0F}"/>
              </a:ext>
            </a:extLst>
          </p:cNvPr>
          <p:cNvSpPr/>
          <p:nvPr/>
        </p:nvSpPr>
        <p:spPr>
          <a:xfrm>
            <a:off x="4396635" y="2204581"/>
            <a:ext cx="450937" cy="141544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solidFill>
                  <a:sysClr val="windowText" lastClr="000000"/>
                </a:solidFill>
              </a:ln>
              <a:solidFill>
                <a:prstClr val="black"/>
              </a:solidFill>
              <a:effectLst/>
              <a:uLnTx/>
              <a:uFillTx/>
              <a:latin typeface="Neue Haas Grotesk Text Pro"/>
              <a:ea typeface="+mn-ea"/>
              <a:cs typeface="+mn-cs"/>
            </a:endParaRPr>
          </a:p>
        </p:txBody>
      </p:sp>
      <p:sp>
        <p:nvSpPr>
          <p:cNvPr id="8" name="textruta 7">
            <a:extLst>
              <a:ext uri="{FF2B5EF4-FFF2-40B4-BE49-F238E27FC236}">
                <a16:creationId xmlns:a16="http://schemas.microsoft.com/office/drawing/2014/main" id="{C2A24DF0-82F3-7E39-7E40-A411D8C576D4}"/>
              </a:ext>
            </a:extLst>
          </p:cNvPr>
          <p:cNvSpPr txBox="1"/>
          <p:nvPr/>
        </p:nvSpPr>
        <p:spPr>
          <a:xfrm>
            <a:off x="4847572" y="2727635"/>
            <a:ext cx="4321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Hållbarhetsaspektlista Stor/liten påverkan?</a:t>
            </a:r>
          </a:p>
        </p:txBody>
      </p:sp>
      <p:sp>
        <p:nvSpPr>
          <p:cNvPr id="9" name="Höger klammerparentes 8">
            <a:extLst>
              <a:ext uri="{FF2B5EF4-FFF2-40B4-BE49-F238E27FC236}">
                <a16:creationId xmlns:a16="http://schemas.microsoft.com/office/drawing/2014/main" id="{FFEBE20E-6627-C8BE-119C-B6FA674F6E97}"/>
              </a:ext>
            </a:extLst>
          </p:cNvPr>
          <p:cNvSpPr/>
          <p:nvPr/>
        </p:nvSpPr>
        <p:spPr>
          <a:xfrm>
            <a:off x="4384108" y="3771872"/>
            <a:ext cx="450937" cy="122432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solidFill>
                  <a:sysClr val="windowText" lastClr="000000"/>
                </a:solidFill>
              </a:ln>
              <a:solidFill>
                <a:prstClr val="black"/>
              </a:solidFill>
              <a:effectLst/>
              <a:uLnTx/>
              <a:uFillTx/>
              <a:latin typeface="Neue Haas Grotesk Text Pro"/>
              <a:ea typeface="+mn-ea"/>
              <a:cs typeface="+mn-cs"/>
            </a:endParaRPr>
          </a:p>
        </p:txBody>
      </p:sp>
      <p:sp>
        <p:nvSpPr>
          <p:cNvPr id="10" name="textruta 9">
            <a:extLst>
              <a:ext uri="{FF2B5EF4-FFF2-40B4-BE49-F238E27FC236}">
                <a16:creationId xmlns:a16="http://schemas.microsoft.com/office/drawing/2014/main" id="{0AAA07D1-725B-2C64-6D6D-B5F979A28C29}"/>
              </a:ext>
            </a:extLst>
          </p:cNvPr>
          <p:cNvSpPr txBox="1"/>
          <p:nvPr/>
        </p:nvSpPr>
        <p:spPr>
          <a:xfrm>
            <a:off x="4887238" y="4001582"/>
            <a:ext cx="24175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Hållbarhetsmål och handlingsplaner</a:t>
            </a:r>
          </a:p>
        </p:txBody>
      </p:sp>
      <p:sp>
        <p:nvSpPr>
          <p:cNvPr id="12" name="Höger klammerparentes 11">
            <a:extLst>
              <a:ext uri="{FF2B5EF4-FFF2-40B4-BE49-F238E27FC236}">
                <a16:creationId xmlns:a16="http://schemas.microsoft.com/office/drawing/2014/main" id="{24A14457-B303-33BB-3EEE-E702DBD44EE8}"/>
              </a:ext>
            </a:extLst>
          </p:cNvPr>
          <p:cNvSpPr/>
          <p:nvPr/>
        </p:nvSpPr>
        <p:spPr>
          <a:xfrm>
            <a:off x="4396635" y="5148046"/>
            <a:ext cx="450937" cy="101138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solidFill>
                  <a:sysClr val="windowText" lastClr="000000"/>
                </a:solidFill>
              </a:ln>
              <a:solidFill>
                <a:prstClr val="black"/>
              </a:solidFill>
              <a:effectLst/>
              <a:uLnTx/>
              <a:uFillTx/>
              <a:latin typeface="Neue Haas Grotesk Text Pro"/>
              <a:ea typeface="+mn-ea"/>
              <a:cs typeface="+mn-cs"/>
            </a:endParaRPr>
          </a:p>
        </p:txBody>
      </p:sp>
      <p:sp>
        <p:nvSpPr>
          <p:cNvPr id="13" name="textruta 12">
            <a:extLst>
              <a:ext uri="{FF2B5EF4-FFF2-40B4-BE49-F238E27FC236}">
                <a16:creationId xmlns:a16="http://schemas.microsoft.com/office/drawing/2014/main" id="{2024957B-ECCB-0424-9CED-DA84D99DD688}"/>
              </a:ext>
            </a:extLst>
          </p:cNvPr>
          <p:cNvSpPr txBox="1"/>
          <p:nvPr/>
        </p:nvSpPr>
        <p:spPr>
          <a:xfrm>
            <a:off x="4887238" y="5447961"/>
            <a:ext cx="45845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Mission, Vision, Värderingar, policy och rutiner</a:t>
            </a:r>
          </a:p>
        </p:txBody>
      </p:sp>
      <p:pic>
        <p:nvPicPr>
          <p:cNvPr id="3074" name="Picture 2" descr="Slagskott och sargstuds: Tänka - eller inte tänka - det är frågan!">
            <a:extLst>
              <a:ext uri="{FF2B5EF4-FFF2-40B4-BE49-F238E27FC236}">
                <a16:creationId xmlns:a16="http://schemas.microsoft.com/office/drawing/2014/main" id="{ECFB958C-4EFF-4307-85A3-3CF5DC65B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3792" y="2852476"/>
            <a:ext cx="2417523" cy="278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15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14CAA5-E461-0003-DF57-017E987D83B5}"/>
              </a:ext>
            </a:extLst>
          </p:cNvPr>
          <p:cNvSpPr>
            <a:spLocks noGrp="1"/>
          </p:cNvSpPr>
          <p:nvPr>
            <p:ph type="title"/>
          </p:nvPr>
        </p:nvSpPr>
        <p:spPr>
          <a:xfrm>
            <a:off x="149631" y="381215"/>
            <a:ext cx="11892738" cy="1132258"/>
          </a:xfrm>
        </p:spPr>
        <p:txBody>
          <a:bodyPr/>
          <a:lstStyle/>
          <a:p>
            <a:pPr algn="ctr"/>
            <a:r>
              <a:rPr lang="sv-SE" dirty="0"/>
              <a:t>Vilka faktorer kan påverka vårt hållbarhetsarbete?</a:t>
            </a:r>
          </a:p>
        </p:txBody>
      </p:sp>
      <p:pic>
        <p:nvPicPr>
          <p:cNvPr id="4098" name="Picture 2" descr="SÅ HÄR GÖR DU: SWOT-analyser som skapar värde | Grensman &amp; Grensmans">
            <a:extLst>
              <a:ext uri="{FF2B5EF4-FFF2-40B4-BE49-F238E27FC236}">
                <a16:creationId xmlns:a16="http://schemas.microsoft.com/office/drawing/2014/main" id="{9B1BAF24-8261-7174-5D65-C6801DE56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37" y="1772753"/>
            <a:ext cx="4777636" cy="4347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849188AA-5582-1A65-DEEC-50F616DA96AB}"/>
              </a:ext>
            </a:extLst>
          </p:cNvPr>
          <p:cNvSpPr txBox="1"/>
          <p:nvPr/>
        </p:nvSpPr>
        <p:spPr>
          <a:xfrm>
            <a:off x="5420473" y="947344"/>
            <a:ext cx="6538174"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Neue Haas Grotesk Text Pro"/>
                <a:ea typeface="+mn-ea"/>
                <a:cs typeface="+mn-cs"/>
              </a:rPr>
              <a:t>Låt denna analys ta en del tid i anspråk och verkligen fundera igenom;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Omvärld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Ser vi några nya trender  hos våra intressenter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Ny lagar eller krav från samhället inom 2-3 år?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Ny teknik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Valutaförändringar?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Klimatförändringar och dess konsekvenser (nytt i ISO)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Neue Haas Grotesk Text Pro"/>
                <a:ea typeface="+mn-ea"/>
                <a:cs typeface="+mn-cs"/>
              </a:rPr>
              <a:t>Närvärld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Vilka krav och önskemål har våra intressenter om 2-3 år?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Ser vi några konflikter i vårt säljområde eller leverantörsområde blossa upp inom 2—3 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prstClr val="black"/>
                </a:solidFill>
                <a:effectLst/>
                <a:uLnTx/>
                <a:uFillTx/>
                <a:latin typeface="Neue Haas Grotesk Text Pro"/>
                <a:ea typeface="+mn-ea"/>
                <a:cs typeface="+mn-cs"/>
              </a:rPr>
              <a:t>Invärld</a:t>
            </a:r>
            <a:endParaRPr kumimoji="0" lang="sv-SE" sz="1800" b="1" i="0" u="none" strike="noStrike" kern="1200" cap="none" spc="0" normalizeH="0" baseline="0" noProof="0" dirty="0">
              <a:ln>
                <a:noFill/>
              </a:ln>
              <a:solidFill>
                <a:prstClr val="black"/>
              </a:solidFill>
              <a:effectLst/>
              <a:uLnTx/>
              <a:uFillTx/>
              <a:latin typeface="Neue Haas Grotesk Text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Hur ser ålders- och könsstrukturen ut hos våra anställda?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Hur ser kompetenskraven hos oss ut om 2-3 år avseende ny teknik, digitalisering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Klarar vår </a:t>
            </a:r>
            <a:r>
              <a:rPr kumimoji="0" lang="sv-SE" sz="1800" b="0" i="0" u="none" strike="noStrike" kern="1200" cap="none" spc="0" normalizeH="0" baseline="0" noProof="0" dirty="0" err="1">
                <a:ln>
                  <a:noFill/>
                </a:ln>
                <a:solidFill>
                  <a:prstClr val="black"/>
                </a:solidFill>
                <a:effectLst/>
                <a:uLnTx/>
                <a:uFillTx/>
                <a:latin typeface="Neue Haas Grotesk Text Pro"/>
                <a:ea typeface="+mn-ea"/>
                <a:cs typeface="+mn-cs"/>
              </a:rPr>
              <a:t>försäljningverksamhet</a:t>
            </a: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 ny teknik?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Tree>
    <p:extLst>
      <p:ext uri="{BB962C8B-B14F-4D97-AF65-F5344CB8AC3E}">
        <p14:creationId xmlns:p14="http://schemas.microsoft.com/office/powerpoint/2010/main" val="249649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FE7C1D2C-3F54-4BAE-21C7-C7327FD18A86}"/>
              </a:ext>
            </a:extLst>
          </p:cNvPr>
          <p:cNvSpPr txBox="1"/>
          <p:nvPr/>
        </p:nvSpPr>
        <p:spPr>
          <a:xfrm>
            <a:off x="1041290" y="1413136"/>
            <a:ext cx="10496282" cy="200054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Hållbarhetsarbete enligt agenda 2030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Cirkulär ekonomi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Grön omställning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100" b="1" i="0" u="none" strike="noStrike" kern="1200" cap="none" spc="0" normalizeH="0" baseline="0" noProof="0" dirty="0">
                <a:ln>
                  <a:noFill/>
                </a:ln>
                <a:solidFill>
                  <a:prstClr val="black"/>
                </a:solidFill>
                <a:effectLst/>
                <a:uLnTx/>
                <a:uFillTx/>
                <a:latin typeface="Neue Haas Grotesk Text Pro"/>
                <a:ea typeface="+mn-ea"/>
                <a:cs typeface="+mn-cs"/>
              </a:rPr>
              <a:t>Livscykelperspektivet</a:t>
            </a:r>
          </a:p>
        </p:txBody>
      </p:sp>
      <p:pic>
        <p:nvPicPr>
          <p:cNvPr id="5" name="Bildobjekt 4">
            <a:extLst>
              <a:ext uri="{FF2B5EF4-FFF2-40B4-BE49-F238E27FC236}">
                <a16:creationId xmlns:a16="http://schemas.microsoft.com/office/drawing/2014/main" id="{8FC2EFE3-C10A-1E5F-850C-7DE159244D80}"/>
              </a:ext>
            </a:extLst>
          </p:cNvPr>
          <p:cNvPicPr>
            <a:picLocks noChangeAspect="1"/>
          </p:cNvPicPr>
          <p:nvPr/>
        </p:nvPicPr>
        <p:blipFill>
          <a:blip r:embed="rId2"/>
          <a:stretch>
            <a:fillRect/>
          </a:stretch>
        </p:blipFill>
        <p:spPr>
          <a:xfrm>
            <a:off x="6836618" y="2104292"/>
            <a:ext cx="4314092" cy="4314092"/>
          </a:xfrm>
          <a:prstGeom prst="rect">
            <a:avLst/>
          </a:prstGeom>
        </p:spPr>
      </p:pic>
      <p:sp>
        <p:nvSpPr>
          <p:cNvPr id="2" name="textruta 1">
            <a:extLst>
              <a:ext uri="{FF2B5EF4-FFF2-40B4-BE49-F238E27FC236}">
                <a16:creationId xmlns:a16="http://schemas.microsoft.com/office/drawing/2014/main" id="{005BCE3E-A47F-5394-2D73-ABA87BBA0250}"/>
              </a:ext>
            </a:extLst>
          </p:cNvPr>
          <p:cNvSpPr txBox="1"/>
          <p:nvPr/>
        </p:nvSpPr>
        <p:spPr>
          <a:xfrm>
            <a:off x="1041290" y="4076672"/>
            <a:ext cx="66860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Neue Haas Grotesk Text Pro"/>
                <a:ea typeface="+mn-ea"/>
                <a:cs typeface="+mn-cs"/>
              </a:rPr>
              <a:t>Så här kan vi utveckla vår verksamhet !</a:t>
            </a:r>
          </a:p>
        </p:txBody>
      </p:sp>
    </p:spTree>
    <p:extLst>
      <p:ext uri="{BB962C8B-B14F-4D97-AF65-F5344CB8AC3E}">
        <p14:creationId xmlns:p14="http://schemas.microsoft.com/office/powerpoint/2010/main" val="245891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419F39-971D-C83E-259D-E99DC5D5FF34}"/>
              </a:ext>
            </a:extLst>
          </p:cNvPr>
          <p:cNvSpPr>
            <a:spLocks noGrp="1"/>
          </p:cNvSpPr>
          <p:nvPr>
            <p:ph type="title"/>
          </p:nvPr>
        </p:nvSpPr>
        <p:spPr/>
        <p:txBody>
          <a:bodyPr>
            <a:normAutofit fontScale="90000"/>
          </a:bodyPr>
          <a:lstStyle/>
          <a:p>
            <a:r>
              <a:rPr lang="sv-SE" dirty="0"/>
              <a:t>Exempel på analys och handlingsplan efter SWOT analys (kan även sorteras på tex intressenter istället)</a:t>
            </a:r>
          </a:p>
        </p:txBody>
      </p:sp>
      <p:graphicFrame>
        <p:nvGraphicFramePr>
          <p:cNvPr id="4" name="Tabell 3">
            <a:extLst>
              <a:ext uri="{FF2B5EF4-FFF2-40B4-BE49-F238E27FC236}">
                <a16:creationId xmlns:a16="http://schemas.microsoft.com/office/drawing/2014/main" id="{4A571DAC-72DA-E1F0-B18E-D6E3E8FC4D70}"/>
              </a:ext>
            </a:extLst>
          </p:cNvPr>
          <p:cNvGraphicFramePr>
            <a:graphicFrameLocks noGrp="1"/>
          </p:cNvGraphicFramePr>
          <p:nvPr/>
        </p:nvGraphicFramePr>
        <p:xfrm>
          <a:off x="602407" y="1687542"/>
          <a:ext cx="10987185" cy="5105400"/>
        </p:xfrm>
        <a:graphic>
          <a:graphicData uri="http://schemas.openxmlformats.org/drawingml/2006/table">
            <a:tbl>
              <a:tblPr firstRow="1" bandRow="1">
                <a:tableStyleId>{5C22544A-7EE6-4342-B048-85BDC9FD1C3A}</a:tableStyleId>
              </a:tblPr>
              <a:tblGrid>
                <a:gridCol w="1655915">
                  <a:extLst>
                    <a:ext uri="{9D8B030D-6E8A-4147-A177-3AD203B41FA5}">
                      <a16:colId xmlns:a16="http://schemas.microsoft.com/office/drawing/2014/main" val="2547404851"/>
                    </a:ext>
                  </a:extLst>
                </a:gridCol>
                <a:gridCol w="1328876">
                  <a:extLst>
                    <a:ext uri="{9D8B030D-6E8A-4147-A177-3AD203B41FA5}">
                      <a16:colId xmlns:a16="http://schemas.microsoft.com/office/drawing/2014/main" val="3859935806"/>
                    </a:ext>
                  </a:extLst>
                </a:gridCol>
                <a:gridCol w="1190540">
                  <a:extLst>
                    <a:ext uri="{9D8B030D-6E8A-4147-A177-3AD203B41FA5}">
                      <a16:colId xmlns:a16="http://schemas.microsoft.com/office/drawing/2014/main" val="3065955457"/>
                    </a:ext>
                  </a:extLst>
                </a:gridCol>
                <a:gridCol w="1491596">
                  <a:extLst>
                    <a:ext uri="{9D8B030D-6E8A-4147-A177-3AD203B41FA5}">
                      <a16:colId xmlns:a16="http://schemas.microsoft.com/office/drawing/2014/main" val="2813701998"/>
                    </a:ext>
                  </a:extLst>
                </a:gridCol>
                <a:gridCol w="1601072">
                  <a:extLst>
                    <a:ext uri="{9D8B030D-6E8A-4147-A177-3AD203B41FA5}">
                      <a16:colId xmlns:a16="http://schemas.microsoft.com/office/drawing/2014/main" val="696181612"/>
                    </a:ext>
                  </a:extLst>
                </a:gridCol>
                <a:gridCol w="972390">
                  <a:extLst>
                    <a:ext uri="{9D8B030D-6E8A-4147-A177-3AD203B41FA5}">
                      <a16:colId xmlns:a16="http://schemas.microsoft.com/office/drawing/2014/main" val="3733236769"/>
                    </a:ext>
                  </a:extLst>
                </a:gridCol>
                <a:gridCol w="1373398">
                  <a:extLst>
                    <a:ext uri="{9D8B030D-6E8A-4147-A177-3AD203B41FA5}">
                      <a16:colId xmlns:a16="http://schemas.microsoft.com/office/drawing/2014/main" val="3459818907"/>
                    </a:ext>
                  </a:extLst>
                </a:gridCol>
                <a:gridCol w="1373398">
                  <a:extLst>
                    <a:ext uri="{9D8B030D-6E8A-4147-A177-3AD203B41FA5}">
                      <a16:colId xmlns:a16="http://schemas.microsoft.com/office/drawing/2014/main" val="2923844081"/>
                    </a:ext>
                  </a:extLst>
                </a:gridCol>
              </a:tblGrid>
              <a:tr h="370840">
                <a:tc>
                  <a:txBody>
                    <a:bodyPr/>
                    <a:lstStyle/>
                    <a:p>
                      <a:r>
                        <a:rPr lang="sv-SE" dirty="0"/>
                        <a:t>Styrka</a:t>
                      </a:r>
                    </a:p>
                  </a:txBody>
                  <a:tcPr/>
                </a:tc>
                <a:tc>
                  <a:txBody>
                    <a:bodyPr/>
                    <a:lstStyle/>
                    <a:p>
                      <a:r>
                        <a:rPr lang="sv-SE" sz="1600" dirty="0"/>
                        <a:t>Påverkbar</a:t>
                      </a:r>
                    </a:p>
                  </a:txBody>
                  <a:tcPr/>
                </a:tc>
                <a:tc>
                  <a:txBody>
                    <a:bodyPr/>
                    <a:lstStyle/>
                    <a:p>
                      <a:r>
                        <a:rPr lang="sv-SE" sz="1600" dirty="0"/>
                        <a:t>Påverkan </a:t>
                      </a:r>
                    </a:p>
                    <a:p>
                      <a:r>
                        <a:rPr lang="sv-SE" sz="1600" dirty="0"/>
                        <a:t>på Ekologisk hållbarhet</a:t>
                      </a:r>
                    </a:p>
                  </a:txBody>
                  <a:tcPr/>
                </a:tc>
                <a:tc>
                  <a:txBody>
                    <a:bodyPr/>
                    <a:lstStyle/>
                    <a:p>
                      <a:r>
                        <a:rPr lang="sv-SE" sz="1600" dirty="0"/>
                        <a:t>Påverkan på Ekonomisk hållbarhet</a:t>
                      </a:r>
                    </a:p>
                  </a:txBody>
                  <a:tcPr/>
                </a:tc>
                <a:tc>
                  <a:txBody>
                    <a:bodyPr/>
                    <a:lstStyle/>
                    <a:p>
                      <a:r>
                        <a:rPr lang="sv-SE" sz="1600" dirty="0"/>
                        <a:t>Påverkan på Social hållbarhet</a:t>
                      </a:r>
                    </a:p>
                  </a:txBody>
                  <a:tcPr/>
                </a:tc>
                <a:tc>
                  <a:txBody>
                    <a:bodyPr/>
                    <a:lstStyle/>
                    <a:p>
                      <a:r>
                        <a:rPr lang="sv-SE" sz="1600" dirty="0"/>
                        <a:t>ETC…</a:t>
                      </a:r>
                    </a:p>
                  </a:txBody>
                  <a:tcPr/>
                </a:tc>
                <a:tc>
                  <a:txBody>
                    <a:bodyPr/>
                    <a:lstStyle/>
                    <a:p>
                      <a:r>
                        <a:rPr lang="sv-SE" dirty="0"/>
                        <a:t>Ansvarig</a:t>
                      </a:r>
                    </a:p>
                  </a:txBody>
                  <a:tcPr/>
                </a:tc>
                <a:tc>
                  <a:txBody>
                    <a:bodyPr/>
                    <a:lstStyle/>
                    <a:p>
                      <a:r>
                        <a:rPr lang="sv-SE" dirty="0"/>
                        <a:t>H-Plan</a:t>
                      </a:r>
                    </a:p>
                  </a:txBody>
                  <a:tcPr/>
                </a:tc>
                <a:extLst>
                  <a:ext uri="{0D108BD9-81ED-4DB2-BD59-A6C34878D82A}">
                    <a16:rowId xmlns:a16="http://schemas.microsoft.com/office/drawing/2014/main" val="3008000343"/>
                  </a:ext>
                </a:extLst>
              </a:tr>
              <a:tr h="370840">
                <a:tc>
                  <a:txBody>
                    <a:bodyPr/>
                    <a:lstStyle/>
                    <a:p>
                      <a:r>
                        <a:rPr lang="sv-SE" dirty="0"/>
                        <a:t>Hög kompetens i dagsläget</a:t>
                      </a:r>
                    </a:p>
                  </a:txBody>
                  <a:tcPr/>
                </a:tc>
                <a:tc>
                  <a:txBody>
                    <a:bodyPr/>
                    <a:lstStyle/>
                    <a:p>
                      <a:r>
                        <a:rPr lang="sv-SE" dirty="0"/>
                        <a:t>JA</a:t>
                      </a:r>
                    </a:p>
                  </a:txBody>
                  <a:tcPr/>
                </a:tc>
                <a:tc>
                  <a:txBody>
                    <a:bodyPr/>
                    <a:lstStyle/>
                    <a:p>
                      <a:r>
                        <a:rPr lang="sv-SE" dirty="0"/>
                        <a:t>Stor</a:t>
                      </a:r>
                    </a:p>
                  </a:txBody>
                  <a:tcPr/>
                </a:tc>
                <a:tc>
                  <a:txBody>
                    <a:bodyPr/>
                    <a:lstStyle/>
                    <a:p>
                      <a:r>
                        <a:rPr lang="sv-SE" dirty="0"/>
                        <a:t>Stor</a:t>
                      </a:r>
                    </a:p>
                  </a:txBody>
                  <a:tcPr/>
                </a:tc>
                <a:tc>
                  <a:txBody>
                    <a:bodyPr/>
                    <a:lstStyle/>
                    <a:p>
                      <a:r>
                        <a:rPr lang="sv-SE" dirty="0"/>
                        <a:t>Stor</a:t>
                      </a:r>
                    </a:p>
                  </a:txBody>
                  <a:tcPr/>
                </a:tc>
                <a:tc>
                  <a:txBody>
                    <a:bodyPr/>
                    <a:lstStyle/>
                    <a:p>
                      <a:endParaRPr lang="sv-SE" dirty="0"/>
                    </a:p>
                  </a:txBody>
                  <a:tcPr/>
                </a:tc>
                <a:tc>
                  <a:txBody>
                    <a:bodyPr/>
                    <a:lstStyle/>
                    <a:p>
                      <a:r>
                        <a:rPr lang="sv-SE" dirty="0"/>
                        <a:t>Anders</a:t>
                      </a:r>
                    </a:p>
                  </a:txBody>
                  <a:tcPr/>
                </a:tc>
                <a:tc>
                  <a:txBody>
                    <a:bodyPr/>
                    <a:lstStyle/>
                    <a:p>
                      <a:r>
                        <a:rPr lang="sv-SE" dirty="0"/>
                        <a:t>Se till att omvärlds-bevaka nya kompetens behov</a:t>
                      </a:r>
                    </a:p>
                  </a:txBody>
                  <a:tcPr/>
                </a:tc>
                <a:extLst>
                  <a:ext uri="{0D108BD9-81ED-4DB2-BD59-A6C34878D82A}">
                    <a16:rowId xmlns:a16="http://schemas.microsoft.com/office/drawing/2014/main" val="2266858348"/>
                  </a:ext>
                </a:extLst>
              </a:tr>
              <a:tr h="370840">
                <a:tc>
                  <a:txBody>
                    <a:bodyPr/>
                    <a:lstStyle/>
                    <a:p>
                      <a:endParaRPr lang="sv-SE" dirty="0"/>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3513658778"/>
                  </a:ext>
                </a:extLst>
              </a:tr>
              <a:tr h="370840">
                <a:tc>
                  <a:txBody>
                    <a:bodyPr/>
                    <a:lstStyle/>
                    <a:p>
                      <a:r>
                        <a:rPr lang="sv-SE" b="1" dirty="0"/>
                        <a:t>Svaghet</a:t>
                      </a:r>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2930279306"/>
                  </a:ext>
                </a:extLst>
              </a:tr>
              <a:tr h="370840">
                <a:tc>
                  <a:txBody>
                    <a:bodyPr/>
                    <a:lstStyle/>
                    <a:p>
                      <a:r>
                        <a:rPr lang="sv-SE" dirty="0"/>
                        <a:t>Låg kunskap om ny teknik</a:t>
                      </a:r>
                    </a:p>
                  </a:txBody>
                  <a:tcPr/>
                </a:tc>
                <a:tc>
                  <a:txBody>
                    <a:bodyPr/>
                    <a:lstStyle/>
                    <a:p>
                      <a:r>
                        <a:rPr lang="sv-SE" dirty="0"/>
                        <a:t>JA</a:t>
                      </a:r>
                    </a:p>
                  </a:txBody>
                  <a:tcPr/>
                </a:tc>
                <a:tc>
                  <a:txBody>
                    <a:bodyPr/>
                    <a:lstStyle/>
                    <a:p>
                      <a:r>
                        <a:rPr lang="sv-SE" dirty="0"/>
                        <a:t>Stor</a:t>
                      </a:r>
                    </a:p>
                  </a:txBody>
                  <a:tcPr/>
                </a:tc>
                <a:tc>
                  <a:txBody>
                    <a:bodyPr/>
                    <a:lstStyle/>
                    <a:p>
                      <a:r>
                        <a:rPr lang="sv-SE" dirty="0"/>
                        <a:t>Stor</a:t>
                      </a:r>
                    </a:p>
                  </a:txBody>
                  <a:tcPr/>
                </a:tc>
                <a:tc>
                  <a:txBody>
                    <a:bodyPr/>
                    <a:lstStyle/>
                    <a:p>
                      <a:r>
                        <a:rPr lang="sv-SE" dirty="0"/>
                        <a:t>Stor</a:t>
                      </a:r>
                    </a:p>
                  </a:txBody>
                  <a:tcPr/>
                </a:tc>
                <a:tc>
                  <a:txBody>
                    <a:bodyPr/>
                    <a:lstStyle/>
                    <a:p>
                      <a:endParaRPr lang="sv-SE" dirty="0"/>
                    </a:p>
                  </a:txBody>
                  <a:tcPr/>
                </a:tc>
                <a:tc>
                  <a:txBody>
                    <a:bodyPr/>
                    <a:lstStyle/>
                    <a:p>
                      <a:r>
                        <a:rPr lang="sv-SE" dirty="0"/>
                        <a:t>Anders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Se till att omvärlds-bevaka nya kompetens behov</a:t>
                      </a:r>
                    </a:p>
                  </a:txBody>
                  <a:tcPr/>
                </a:tc>
                <a:extLst>
                  <a:ext uri="{0D108BD9-81ED-4DB2-BD59-A6C34878D82A}">
                    <a16:rowId xmlns:a16="http://schemas.microsoft.com/office/drawing/2014/main" val="2697605947"/>
                  </a:ext>
                </a:extLst>
              </a:tr>
              <a:tr h="370840">
                <a:tc>
                  <a:txBody>
                    <a:bodyPr/>
                    <a:lstStyle/>
                    <a:p>
                      <a:endParaRPr lang="sv-SE"/>
                    </a:p>
                  </a:txBody>
                  <a:tcPr/>
                </a:tc>
                <a:tc>
                  <a:txBody>
                    <a:bodyPr/>
                    <a:lstStyle/>
                    <a:p>
                      <a:endParaRPr lang="sv-SE"/>
                    </a:p>
                  </a:txBody>
                  <a:tcPr/>
                </a:tc>
                <a:tc>
                  <a:txBody>
                    <a:bodyPr/>
                    <a:lstStyle/>
                    <a:p>
                      <a:endParaRPr lang="sv-SE" dirty="0"/>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146291117"/>
                  </a:ext>
                </a:extLst>
              </a:tr>
            </a:tbl>
          </a:graphicData>
        </a:graphic>
      </p:graphicFrame>
    </p:spTree>
    <p:extLst>
      <p:ext uri="{BB962C8B-B14F-4D97-AF65-F5344CB8AC3E}">
        <p14:creationId xmlns:p14="http://schemas.microsoft.com/office/powerpoint/2010/main" val="913619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6DCC85-DEB1-DD24-FFEC-C52C22B3C965}"/>
              </a:ext>
            </a:extLst>
          </p:cNvPr>
          <p:cNvSpPr>
            <a:spLocks noGrp="1"/>
          </p:cNvSpPr>
          <p:nvPr>
            <p:ph type="title"/>
          </p:nvPr>
        </p:nvSpPr>
        <p:spPr/>
        <p:txBody>
          <a:bodyPr/>
          <a:lstStyle/>
          <a:p>
            <a:r>
              <a:rPr lang="sv-SE" dirty="0"/>
              <a:t>Exempel på intressent och kommunikationsplan</a:t>
            </a:r>
          </a:p>
        </p:txBody>
      </p:sp>
      <p:graphicFrame>
        <p:nvGraphicFramePr>
          <p:cNvPr id="4" name="Tabell 3">
            <a:extLst>
              <a:ext uri="{FF2B5EF4-FFF2-40B4-BE49-F238E27FC236}">
                <a16:creationId xmlns:a16="http://schemas.microsoft.com/office/drawing/2014/main" id="{30F3AC3C-E24E-4661-A245-214D26CCBF12}"/>
              </a:ext>
            </a:extLst>
          </p:cNvPr>
          <p:cNvGraphicFramePr>
            <a:graphicFrameLocks noGrp="1"/>
          </p:cNvGraphicFramePr>
          <p:nvPr/>
        </p:nvGraphicFramePr>
        <p:xfrm>
          <a:off x="300507" y="2258537"/>
          <a:ext cx="11590986" cy="3068320"/>
        </p:xfrm>
        <a:graphic>
          <a:graphicData uri="http://schemas.openxmlformats.org/drawingml/2006/table">
            <a:tbl>
              <a:tblPr firstRow="1" bandRow="1">
                <a:tableStyleId>{7DF18680-E054-41AD-8BC1-D1AEF772440D}</a:tableStyleId>
              </a:tblPr>
              <a:tblGrid>
                <a:gridCol w="1606165">
                  <a:extLst>
                    <a:ext uri="{9D8B030D-6E8A-4147-A177-3AD203B41FA5}">
                      <a16:colId xmlns:a16="http://schemas.microsoft.com/office/drawing/2014/main" val="1025760190"/>
                    </a:ext>
                  </a:extLst>
                </a:gridCol>
                <a:gridCol w="1664137">
                  <a:extLst>
                    <a:ext uri="{9D8B030D-6E8A-4147-A177-3AD203B41FA5}">
                      <a16:colId xmlns:a16="http://schemas.microsoft.com/office/drawing/2014/main" val="2065005987"/>
                    </a:ext>
                  </a:extLst>
                </a:gridCol>
                <a:gridCol w="982388">
                  <a:extLst>
                    <a:ext uri="{9D8B030D-6E8A-4147-A177-3AD203B41FA5}">
                      <a16:colId xmlns:a16="http://schemas.microsoft.com/office/drawing/2014/main" val="449403148"/>
                    </a:ext>
                  </a:extLst>
                </a:gridCol>
                <a:gridCol w="2113219">
                  <a:extLst>
                    <a:ext uri="{9D8B030D-6E8A-4147-A177-3AD203B41FA5}">
                      <a16:colId xmlns:a16="http://schemas.microsoft.com/office/drawing/2014/main" val="1874721303"/>
                    </a:ext>
                  </a:extLst>
                </a:gridCol>
                <a:gridCol w="1627572">
                  <a:extLst>
                    <a:ext uri="{9D8B030D-6E8A-4147-A177-3AD203B41FA5}">
                      <a16:colId xmlns:a16="http://schemas.microsoft.com/office/drawing/2014/main" val="3918486035"/>
                    </a:ext>
                  </a:extLst>
                </a:gridCol>
                <a:gridCol w="1981964">
                  <a:extLst>
                    <a:ext uri="{9D8B030D-6E8A-4147-A177-3AD203B41FA5}">
                      <a16:colId xmlns:a16="http://schemas.microsoft.com/office/drawing/2014/main" val="385932810"/>
                    </a:ext>
                  </a:extLst>
                </a:gridCol>
                <a:gridCol w="1615541">
                  <a:extLst>
                    <a:ext uri="{9D8B030D-6E8A-4147-A177-3AD203B41FA5}">
                      <a16:colId xmlns:a16="http://schemas.microsoft.com/office/drawing/2014/main" val="26558617"/>
                    </a:ext>
                  </a:extLst>
                </a:gridCol>
              </a:tblGrid>
              <a:tr h="370840">
                <a:tc>
                  <a:txBody>
                    <a:bodyPr/>
                    <a:lstStyle/>
                    <a:p>
                      <a:r>
                        <a:rPr lang="sv-SE" sz="1500" dirty="0"/>
                        <a:t>Intressent</a:t>
                      </a:r>
                    </a:p>
                  </a:txBody>
                  <a:tcPr/>
                </a:tc>
                <a:tc>
                  <a:txBody>
                    <a:bodyPr/>
                    <a:lstStyle/>
                    <a:p>
                      <a:r>
                        <a:rPr lang="sv-SE" sz="1500" dirty="0"/>
                        <a:t>Krav och önskemål</a:t>
                      </a:r>
                    </a:p>
                  </a:txBody>
                  <a:tcPr/>
                </a:tc>
                <a:tc>
                  <a:txBody>
                    <a:bodyPr/>
                    <a:lstStyle/>
                    <a:p>
                      <a:r>
                        <a:rPr lang="sv-SE" sz="1500" dirty="0"/>
                        <a:t>Inom område</a:t>
                      </a:r>
                    </a:p>
                  </a:txBody>
                  <a:tcPr/>
                </a:tc>
                <a:tc>
                  <a:txBody>
                    <a:bodyPr/>
                    <a:lstStyle/>
                    <a:p>
                      <a:r>
                        <a:rPr lang="sv-SE" sz="1500" dirty="0"/>
                        <a:t>Vad skall vi kommunicera</a:t>
                      </a:r>
                    </a:p>
                  </a:txBody>
                  <a:tcPr/>
                </a:tc>
                <a:tc>
                  <a:txBody>
                    <a:bodyPr/>
                    <a:lstStyle/>
                    <a:p>
                      <a:r>
                        <a:rPr lang="sv-SE" sz="1500" dirty="0"/>
                        <a:t>Hur skall vi kommunicera</a:t>
                      </a:r>
                    </a:p>
                  </a:txBody>
                  <a:tcPr/>
                </a:tc>
                <a:tc>
                  <a:txBody>
                    <a:bodyPr/>
                    <a:lstStyle/>
                    <a:p>
                      <a:r>
                        <a:rPr lang="sv-SE" sz="1500" dirty="0"/>
                        <a:t>Vem ansvar för kommunikationen</a:t>
                      </a:r>
                    </a:p>
                  </a:txBody>
                  <a:tcPr/>
                </a:tc>
                <a:tc>
                  <a:txBody>
                    <a:bodyPr/>
                    <a:lstStyle/>
                    <a:p>
                      <a:r>
                        <a:rPr lang="sv-SE" sz="1500" dirty="0"/>
                        <a:t>När skall kommunikation ske</a:t>
                      </a:r>
                    </a:p>
                  </a:txBody>
                  <a:tcPr/>
                </a:tc>
                <a:extLst>
                  <a:ext uri="{0D108BD9-81ED-4DB2-BD59-A6C34878D82A}">
                    <a16:rowId xmlns:a16="http://schemas.microsoft.com/office/drawing/2014/main" val="3541685387"/>
                  </a:ext>
                </a:extLst>
              </a:tr>
              <a:tr h="370840">
                <a:tc>
                  <a:txBody>
                    <a:bodyPr/>
                    <a:lstStyle/>
                    <a:p>
                      <a:r>
                        <a:rPr lang="sv-SE" sz="1500" dirty="0"/>
                        <a:t>Närboende</a:t>
                      </a:r>
                    </a:p>
                  </a:txBody>
                  <a:tcPr/>
                </a:tc>
                <a:tc>
                  <a:txBody>
                    <a:bodyPr/>
                    <a:lstStyle/>
                    <a:p>
                      <a:r>
                        <a:rPr lang="sv-SE" sz="1500" dirty="0"/>
                        <a:t>Dom vill att vår tomt skall ha ordning och reda för att ge externa besökare till området en positiv bild</a:t>
                      </a:r>
                    </a:p>
                  </a:txBody>
                  <a:tcPr/>
                </a:tc>
                <a:tc>
                  <a:txBody>
                    <a:bodyPr/>
                    <a:lstStyle/>
                    <a:p>
                      <a:r>
                        <a:rPr lang="sv-SE" sz="1500" dirty="0"/>
                        <a:t>Miljö</a:t>
                      </a:r>
                    </a:p>
                  </a:txBody>
                  <a:tcPr/>
                </a:tc>
                <a:tc>
                  <a:txBody>
                    <a:bodyPr/>
                    <a:lstStyle/>
                    <a:p>
                      <a:r>
                        <a:rPr lang="sv-SE" sz="1500" dirty="0"/>
                        <a:t>En beskrivning hur vi arbetar med att hålla ordning och reda vår tomt </a:t>
                      </a:r>
                    </a:p>
                  </a:txBody>
                  <a:tcPr/>
                </a:tc>
                <a:tc>
                  <a:txBody>
                    <a:bodyPr/>
                    <a:lstStyle/>
                    <a:p>
                      <a:r>
                        <a:rPr lang="sv-SE" sz="1500" dirty="0"/>
                        <a:t>Företagsträffar, löpande kommunikation via telefon, mail </a:t>
                      </a:r>
                      <a:r>
                        <a:rPr lang="sv-SE" sz="1500" dirty="0" err="1"/>
                        <a:t>etc</a:t>
                      </a:r>
                      <a:endParaRPr lang="sv-SE" sz="1500" dirty="0"/>
                    </a:p>
                  </a:txBody>
                  <a:tcPr/>
                </a:tc>
                <a:tc>
                  <a:txBody>
                    <a:bodyPr/>
                    <a:lstStyle/>
                    <a:p>
                      <a:r>
                        <a:rPr lang="sv-SE" sz="1500" dirty="0"/>
                        <a:t>Peter</a:t>
                      </a:r>
                    </a:p>
                  </a:txBody>
                  <a:tcPr/>
                </a:tc>
                <a:tc>
                  <a:txBody>
                    <a:bodyPr/>
                    <a:lstStyle/>
                    <a:p>
                      <a:r>
                        <a:rPr lang="sv-SE" sz="1500" dirty="0"/>
                        <a:t>Löpande och vid stora förändringar</a:t>
                      </a:r>
                    </a:p>
                  </a:txBody>
                  <a:tcPr/>
                </a:tc>
                <a:extLst>
                  <a:ext uri="{0D108BD9-81ED-4DB2-BD59-A6C34878D82A}">
                    <a16:rowId xmlns:a16="http://schemas.microsoft.com/office/drawing/2014/main" val="3633803905"/>
                  </a:ext>
                </a:extLst>
              </a:tr>
              <a:tr h="370840">
                <a:tc>
                  <a:txBody>
                    <a:bodyPr/>
                    <a:lstStyle/>
                    <a:p>
                      <a:endParaRPr lang="sv-SE" sz="1500"/>
                    </a:p>
                  </a:txBody>
                  <a:tcPr/>
                </a:tc>
                <a:tc>
                  <a:txBody>
                    <a:bodyPr/>
                    <a:lstStyle/>
                    <a:p>
                      <a:endParaRPr lang="sv-SE" sz="1500"/>
                    </a:p>
                  </a:txBody>
                  <a:tcPr/>
                </a:tc>
                <a:tc>
                  <a:txBody>
                    <a:bodyPr/>
                    <a:lstStyle/>
                    <a:p>
                      <a:endParaRPr lang="sv-SE" sz="1500"/>
                    </a:p>
                  </a:txBody>
                  <a:tcPr/>
                </a:tc>
                <a:tc>
                  <a:txBody>
                    <a:bodyPr/>
                    <a:lstStyle/>
                    <a:p>
                      <a:endParaRPr lang="sv-SE" sz="1500"/>
                    </a:p>
                  </a:txBody>
                  <a:tcPr/>
                </a:tc>
                <a:tc>
                  <a:txBody>
                    <a:bodyPr/>
                    <a:lstStyle/>
                    <a:p>
                      <a:endParaRPr lang="sv-SE" sz="1500"/>
                    </a:p>
                  </a:txBody>
                  <a:tcPr/>
                </a:tc>
                <a:tc>
                  <a:txBody>
                    <a:bodyPr/>
                    <a:lstStyle/>
                    <a:p>
                      <a:endParaRPr lang="sv-SE" sz="1500"/>
                    </a:p>
                  </a:txBody>
                  <a:tcPr/>
                </a:tc>
                <a:tc>
                  <a:txBody>
                    <a:bodyPr/>
                    <a:lstStyle/>
                    <a:p>
                      <a:endParaRPr lang="sv-SE" sz="1500" dirty="0"/>
                    </a:p>
                  </a:txBody>
                  <a:tcPr/>
                </a:tc>
                <a:extLst>
                  <a:ext uri="{0D108BD9-81ED-4DB2-BD59-A6C34878D82A}">
                    <a16:rowId xmlns:a16="http://schemas.microsoft.com/office/drawing/2014/main" val="390952737"/>
                  </a:ext>
                </a:extLst>
              </a:tr>
            </a:tbl>
          </a:graphicData>
        </a:graphic>
      </p:graphicFrame>
    </p:spTree>
    <p:extLst>
      <p:ext uri="{BB962C8B-B14F-4D97-AF65-F5344CB8AC3E}">
        <p14:creationId xmlns:p14="http://schemas.microsoft.com/office/powerpoint/2010/main" val="2976686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E6A61-5EAC-2EC2-8ADA-9A4F5D5346DD}"/>
              </a:ext>
            </a:extLst>
          </p:cNvPr>
          <p:cNvSpPr>
            <a:spLocks noGrp="1"/>
          </p:cNvSpPr>
          <p:nvPr>
            <p:ph type="ctrTitle"/>
          </p:nvPr>
        </p:nvSpPr>
        <p:spPr>
          <a:xfrm>
            <a:off x="491075" y="2471889"/>
            <a:ext cx="5647460" cy="1889202"/>
          </a:xfrm>
        </p:spPr>
        <p:txBody>
          <a:bodyPr>
            <a:normAutofit/>
          </a:bodyPr>
          <a:lstStyle/>
          <a:p>
            <a:r>
              <a:rPr lang="sv-SE" sz="3600" b="1" dirty="0"/>
              <a:t>Tack för uppmärksamheten och lycka till !</a:t>
            </a:r>
          </a:p>
        </p:txBody>
      </p:sp>
      <p:pic>
        <p:nvPicPr>
          <p:cNvPr id="4" name="Picture 3" descr="Isolerade Twigs och blommor på en vit yta">
            <a:extLst>
              <a:ext uri="{FF2B5EF4-FFF2-40B4-BE49-F238E27FC236}">
                <a16:creationId xmlns:a16="http://schemas.microsoft.com/office/drawing/2014/main" id="{C7E22C37-6024-C980-D427-878BD9F7C0B9}"/>
              </a:ext>
            </a:extLst>
          </p:cNvPr>
          <p:cNvPicPr>
            <a:picLocks noChangeAspect="1"/>
          </p:cNvPicPr>
          <p:nvPr/>
        </p:nvPicPr>
        <p:blipFill rotWithShape="1">
          <a:blip r:embed="rId2"/>
          <a:srcRect l="21971" r="8277" b="-2"/>
          <a:stretch/>
        </p:blipFill>
        <p:spPr>
          <a:xfrm>
            <a:off x="6138535" y="794406"/>
            <a:ext cx="5244168" cy="5244168"/>
          </a:xfrm>
          <a:custGeom>
            <a:avLst/>
            <a:gdLst/>
            <a:ahLst/>
            <a:cxnLst/>
            <a:rect l="l" t="t" r="r" b="b"/>
            <a:pathLst>
              <a:path w="5244168" h="5244168">
                <a:moveTo>
                  <a:pt x="2622084" y="0"/>
                </a:moveTo>
                <a:cubicBezTo>
                  <a:pt x="4070221" y="0"/>
                  <a:pt x="5244168" y="1173947"/>
                  <a:pt x="5244168" y="2622084"/>
                </a:cubicBezTo>
                <a:cubicBezTo>
                  <a:pt x="5244168" y="4070221"/>
                  <a:pt x="4070221" y="5244168"/>
                  <a:pt x="2622084" y="5244168"/>
                </a:cubicBezTo>
                <a:cubicBezTo>
                  <a:pt x="1173947" y="5244168"/>
                  <a:pt x="0" y="4070221"/>
                  <a:pt x="0" y="2622084"/>
                </a:cubicBezTo>
                <a:cubicBezTo>
                  <a:pt x="0" y="1173947"/>
                  <a:pt x="1173947" y="0"/>
                  <a:pt x="2622084" y="0"/>
                </a:cubicBezTo>
                <a:close/>
              </a:path>
            </a:pathLst>
          </a:custGeom>
        </p:spPr>
      </p:pic>
    </p:spTree>
    <p:extLst>
      <p:ext uri="{BB962C8B-B14F-4D97-AF65-F5344CB8AC3E}">
        <p14:creationId xmlns:p14="http://schemas.microsoft.com/office/powerpoint/2010/main" val="270511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2804D0-7ED3-BC36-9DA6-89DB375E6B01}"/>
              </a:ext>
            </a:extLst>
          </p:cNvPr>
          <p:cNvSpPr>
            <a:spLocks noGrp="1"/>
          </p:cNvSpPr>
          <p:nvPr>
            <p:ph type="ctrTitle"/>
          </p:nvPr>
        </p:nvSpPr>
        <p:spPr>
          <a:xfrm>
            <a:off x="730342" y="5274314"/>
            <a:ext cx="10901820" cy="1178688"/>
          </a:xfrm>
        </p:spPr>
        <p:txBody>
          <a:bodyPr anchor="ctr">
            <a:normAutofit/>
          </a:bodyPr>
          <a:lstStyle/>
          <a:p>
            <a:pPr algn="l"/>
            <a:r>
              <a:rPr lang="sv-SE" sz="3700" dirty="0"/>
              <a:t>Vad är det viktigaste målet i verksamheten?</a:t>
            </a:r>
          </a:p>
        </p:txBody>
      </p:sp>
      <p:pic>
        <p:nvPicPr>
          <p:cNvPr id="4" name="Picture 3" descr="Tre pilar mitt i prick">
            <a:extLst>
              <a:ext uri="{FF2B5EF4-FFF2-40B4-BE49-F238E27FC236}">
                <a16:creationId xmlns:a16="http://schemas.microsoft.com/office/drawing/2014/main" id="{49C864AA-4E75-D0BA-8B8F-02314BE9A9C3}"/>
              </a:ext>
            </a:extLst>
          </p:cNvPr>
          <p:cNvPicPr>
            <a:picLocks noChangeAspect="1"/>
          </p:cNvPicPr>
          <p:nvPr/>
        </p:nvPicPr>
        <p:blipFill rotWithShape="1">
          <a:blip r:embed="rId2"/>
          <a:srcRect t="38536"/>
          <a:stretch/>
        </p:blipFill>
        <p:spPr>
          <a:xfrm>
            <a:off x="20" y="10"/>
            <a:ext cx="12191980" cy="4908375"/>
          </a:xfrm>
          <a:prstGeom prst="rect">
            <a:avLst/>
          </a:prstGeom>
          <a:noFill/>
        </p:spPr>
      </p:pic>
      <p:sp>
        <p:nvSpPr>
          <p:cNvPr id="10" name="Date Placeholder 8">
            <a:extLst>
              <a:ext uri="{FF2B5EF4-FFF2-40B4-BE49-F238E27FC236}">
                <a16:creationId xmlns:a16="http://schemas.microsoft.com/office/drawing/2014/main" id="{5CED8F93-89DF-C57A-C16D-ED6DB8A4ABD2}"/>
              </a:ext>
            </a:extLst>
          </p:cNvPr>
          <p:cNvSpPr>
            <a:spLocks noGrp="1"/>
          </p:cNvSpPr>
          <p:nvPr>
            <p:ph type="dt" sz="half" idx="10"/>
          </p:nvPr>
        </p:nvSpPr>
        <p:spPr>
          <a:xfrm>
            <a:off x="137160" y="6453002"/>
            <a:ext cx="3494314"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07816DB-FEA5-42E1-8FAA-ACDB7BE4A0F6}" type="datetime1">
              <a:rPr kumimoji="0" lang="en-US" sz="900" b="0" i="0" u="none" strike="noStrike" kern="1200" cap="none" spc="0" normalizeH="0" baseline="0" noProof="0" smtClean="0">
                <a:ln>
                  <a:noFill/>
                </a:ln>
                <a:solidFill>
                  <a:prstClr val="black"/>
                </a:solidFill>
                <a:effectLst/>
                <a:uLnTx/>
                <a:uFillTx/>
                <a:latin typeface="Neue Haas Grotesk Text Pr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9/29/25</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4" name="Slide Number Placeholder 10">
            <a:extLst>
              <a:ext uri="{FF2B5EF4-FFF2-40B4-BE49-F238E27FC236}">
                <a16:creationId xmlns:a16="http://schemas.microsoft.com/office/drawing/2014/main" id="{5A26D70B-1C4A-C5CF-75A5-DB2CC5C418D7}"/>
              </a:ext>
            </a:extLst>
          </p:cNvPr>
          <p:cNvSpPr>
            <a:spLocks noGrp="1"/>
          </p:cNvSpPr>
          <p:nvPr>
            <p:ph type="sldNum" sz="quarter" idx="12"/>
          </p:nvPr>
        </p:nvSpPr>
        <p:spPr>
          <a:xfrm>
            <a:off x="11632162" y="6453002"/>
            <a:ext cx="42920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91B04-159E-4284-919C-20BE23D169A4}" type="slidenum">
              <a:rPr kumimoji="0" lang="en-US" sz="900" b="0" i="0" u="none" strike="noStrike" kern="1200" cap="none" spc="0" normalizeH="0" baseline="0" noProof="0" smtClean="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Tree>
    <p:extLst>
      <p:ext uri="{BB962C8B-B14F-4D97-AF65-F5344CB8AC3E}">
        <p14:creationId xmlns:p14="http://schemas.microsoft.com/office/powerpoint/2010/main" val="2323017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895860F0-B5FE-9891-D6A4-608F9643B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Rubrik 1">
            <a:extLst>
              <a:ext uri="{FF2B5EF4-FFF2-40B4-BE49-F238E27FC236}">
                <a16:creationId xmlns:a16="http://schemas.microsoft.com/office/drawing/2014/main" id="{B06C7925-DCC2-3565-22F1-617C91674D36}"/>
              </a:ext>
            </a:extLst>
          </p:cNvPr>
          <p:cNvSpPr>
            <a:spLocks noGrp="1"/>
          </p:cNvSpPr>
          <p:nvPr>
            <p:ph type="title"/>
          </p:nvPr>
        </p:nvSpPr>
        <p:spPr>
          <a:xfrm>
            <a:off x="1481470" y="5055498"/>
            <a:ext cx="9229060" cy="1011404"/>
          </a:xfrm>
        </p:spPr>
        <p:txBody>
          <a:bodyPr vert="horz" lIns="91440" tIns="45720" rIns="91440" bIns="45720" rtlCol="0" anchor="b">
            <a:normAutofit/>
          </a:bodyPr>
          <a:lstStyle/>
          <a:p>
            <a:pPr algn="ctr"/>
            <a:r>
              <a:rPr lang="en-US" sz="3100" dirty="0"/>
              <a:t>Kan </a:t>
            </a:r>
            <a:r>
              <a:rPr lang="en-US" sz="3100" dirty="0" err="1"/>
              <a:t>vårt</a:t>
            </a:r>
            <a:r>
              <a:rPr lang="en-US" sz="3100" dirty="0"/>
              <a:t> </a:t>
            </a:r>
            <a:r>
              <a:rPr lang="en-US" sz="3100" dirty="0" err="1"/>
              <a:t>hållbarhetsarbete</a:t>
            </a:r>
            <a:r>
              <a:rPr lang="en-US" sz="3100" dirty="0"/>
              <a:t> </a:t>
            </a:r>
            <a:r>
              <a:rPr lang="en-US" sz="3100" dirty="0" err="1"/>
              <a:t>hjälpa</a:t>
            </a:r>
            <a:r>
              <a:rPr lang="en-US" sz="3100" dirty="0"/>
              <a:t> </a:t>
            </a:r>
            <a:r>
              <a:rPr lang="en-US" sz="3100" dirty="0" err="1"/>
              <a:t>oss</a:t>
            </a:r>
            <a:r>
              <a:rPr lang="en-US" sz="3100" dirty="0"/>
              <a:t> </a:t>
            </a:r>
            <a:r>
              <a:rPr lang="en-US" sz="3100" dirty="0" err="1"/>
              <a:t>att</a:t>
            </a:r>
            <a:r>
              <a:rPr lang="en-US" sz="3100" dirty="0"/>
              <a:t> </a:t>
            </a:r>
            <a:r>
              <a:rPr lang="en-US" sz="3100" dirty="0" err="1"/>
              <a:t>nå</a:t>
            </a:r>
            <a:r>
              <a:rPr lang="en-US" sz="3100" dirty="0"/>
              <a:t> det </a:t>
            </a:r>
            <a:r>
              <a:rPr lang="en-US" sz="3100" dirty="0" err="1"/>
              <a:t>målet</a:t>
            </a:r>
            <a:r>
              <a:rPr lang="en-US" sz="3100" dirty="0"/>
              <a:t>?</a:t>
            </a:r>
          </a:p>
        </p:txBody>
      </p:sp>
      <p:pic>
        <p:nvPicPr>
          <p:cNvPr id="1032" name="Picture 8" descr="Ekologiskt.se">
            <a:extLst>
              <a:ext uri="{FF2B5EF4-FFF2-40B4-BE49-F238E27FC236}">
                <a16:creationId xmlns:a16="http://schemas.microsoft.com/office/drawing/2014/main" id="{94A55C65-D549-488F-1632-DB771EE70B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 r="2" b="5709"/>
          <a:stretch/>
        </p:blipFill>
        <p:spPr bwMode="auto">
          <a:xfrm>
            <a:off x="653513" y="791098"/>
            <a:ext cx="2986065" cy="28017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 krona">
            <a:extLst>
              <a:ext uri="{FF2B5EF4-FFF2-40B4-BE49-F238E27FC236}">
                <a16:creationId xmlns:a16="http://schemas.microsoft.com/office/drawing/2014/main" id="{18672A8E-FC90-12C9-7597-AB01D6745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1" r="-2" b="2682"/>
          <a:stretch/>
        </p:blipFill>
        <p:spPr bwMode="auto">
          <a:xfrm>
            <a:off x="4228885" y="791098"/>
            <a:ext cx="3164067" cy="2978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rn i socialt utanförskap - UNICEF Sverige | unicef.se">
            <a:extLst>
              <a:ext uri="{FF2B5EF4-FFF2-40B4-BE49-F238E27FC236}">
                <a16:creationId xmlns:a16="http://schemas.microsoft.com/office/drawing/2014/main" id="{346A7DF3-6029-0000-095D-9564D433F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06" r="-1" b="251"/>
          <a:stretch/>
        </p:blipFill>
        <p:spPr bwMode="auto">
          <a:xfrm>
            <a:off x="7678872" y="564256"/>
            <a:ext cx="3942965" cy="3700144"/>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407A4B25-47D0-348C-F65E-B648341434AF}"/>
              </a:ext>
            </a:extLst>
          </p:cNvPr>
          <p:cNvSpPr txBox="1"/>
          <p:nvPr/>
        </p:nvSpPr>
        <p:spPr>
          <a:xfrm>
            <a:off x="1481470" y="3946944"/>
            <a:ext cx="1681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Neue Haas Grotesk Text Pro"/>
                <a:ea typeface="+mn-ea"/>
                <a:cs typeface="+mn-cs"/>
              </a:rPr>
              <a:t>Ekologisk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Neue Haas Grotesk Text Pro"/>
                <a:ea typeface="+mn-ea"/>
                <a:cs typeface="+mn-cs"/>
              </a:rPr>
              <a:t>hållbarhet</a:t>
            </a:r>
          </a:p>
        </p:txBody>
      </p:sp>
      <p:sp>
        <p:nvSpPr>
          <p:cNvPr id="9" name="textruta 8">
            <a:extLst>
              <a:ext uri="{FF2B5EF4-FFF2-40B4-BE49-F238E27FC236}">
                <a16:creationId xmlns:a16="http://schemas.microsoft.com/office/drawing/2014/main" id="{A73D8D50-DB81-2006-44A4-106703593A1B}"/>
              </a:ext>
            </a:extLst>
          </p:cNvPr>
          <p:cNvSpPr txBox="1"/>
          <p:nvPr/>
        </p:nvSpPr>
        <p:spPr>
          <a:xfrm>
            <a:off x="5154892" y="3946944"/>
            <a:ext cx="1681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Neue Haas Grotesk Text Pro"/>
                <a:ea typeface="+mn-ea"/>
                <a:cs typeface="+mn-cs"/>
              </a:rPr>
              <a:t>Ekonomisk hållbarhet</a:t>
            </a:r>
          </a:p>
        </p:txBody>
      </p:sp>
      <p:sp>
        <p:nvSpPr>
          <p:cNvPr id="10" name="textruta 9">
            <a:extLst>
              <a:ext uri="{FF2B5EF4-FFF2-40B4-BE49-F238E27FC236}">
                <a16:creationId xmlns:a16="http://schemas.microsoft.com/office/drawing/2014/main" id="{D0AAF626-5A52-2897-5842-9823D60D7903}"/>
              </a:ext>
            </a:extLst>
          </p:cNvPr>
          <p:cNvSpPr txBox="1"/>
          <p:nvPr/>
        </p:nvSpPr>
        <p:spPr>
          <a:xfrm>
            <a:off x="9045029" y="3942374"/>
            <a:ext cx="1681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Neue Haas Grotesk Text Pro"/>
                <a:ea typeface="+mn-ea"/>
                <a:cs typeface="+mn-cs"/>
              </a:rPr>
              <a:t>Social hållbarhet</a:t>
            </a:r>
          </a:p>
        </p:txBody>
      </p:sp>
      <p:sp>
        <p:nvSpPr>
          <p:cNvPr id="3" name="Vänster-höger 2">
            <a:extLst>
              <a:ext uri="{FF2B5EF4-FFF2-40B4-BE49-F238E27FC236}">
                <a16:creationId xmlns:a16="http://schemas.microsoft.com/office/drawing/2014/main" id="{9A01DE9A-B63F-CBAC-E05B-9FC3B457664B}"/>
              </a:ext>
            </a:extLst>
          </p:cNvPr>
          <p:cNvSpPr/>
          <p:nvPr/>
        </p:nvSpPr>
        <p:spPr>
          <a:xfrm>
            <a:off x="3639578" y="2047741"/>
            <a:ext cx="589307" cy="321972"/>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Neue Haas Grotesk Text Pro"/>
              <a:ea typeface="+mn-ea"/>
              <a:cs typeface="+mn-cs"/>
            </a:endParaRPr>
          </a:p>
        </p:txBody>
      </p:sp>
      <p:sp>
        <p:nvSpPr>
          <p:cNvPr id="4" name="Vänster-höger 3">
            <a:extLst>
              <a:ext uri="{FF2B5EF4-FFF2-40B4-BE49-F238E27FC236}">
                <a16:creationId xmlns:a16="http://schemas.microsoft.com/office/drawing/2014/main" id="{F00DC46D-2230-2335-CC24-8F15C628BE32}"/>
              </a:ext>
            </a:extLst>
          </p:cNvPr>
          <p:cNvSpPr/>
          <p:nvPr/>
        </p:nvSpPr>
        <p:spPr>
          <a:xfrm>
            <a:off x="7392952" y="2047741"/>
            <a:ext cx="589307" cy="321972"/>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Neue Haas Grotesk Text Pro"/>
              <a:ea typeface="+mn-ea"/>
              <a:cs typeface="+mn-cs"/>
            </a:endParaRPr>
          </a:p>
        </p:txBody>
      </p:sp>
    </p:spTree>
    <p:extLst>
      <p:ext uri="{BB962C8B-B14F-4D97-AF65-F5344CB8AC3E}">
        <p14:creationId xmlns:p14="http://schemas.microsoft.com/office/powerpoint/2010/main" val="1475013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6DDB4-D7B3-9133-32C7-E8F846AD224B}"/>
            </a:ext>
          </a:extLst>
        </p:cNvPr>
        <p:cNvGrpSpPr/>
        <p:nvPr/>
      </p:nvGrpSpPr>
      <p:grpSpPr>
        <a:xfrm>
          <a:off x="0" y="0"/>
          <a:ext cx="0" cy="0"/>
          <a:chOff x="0" y="0"/>
          <a:chExt cx="0" cy="0"/>
        </a:xfrm>
      </p:grpSpPr>
      <p:pic>
        <p:nvPicPr>
          <p:cNvPr id="8" name="Bildobjekt 7" descr="En bild som visar text, skärmbild, diagram, cirkel&#10;&#10;Automatiskt genererad beskrivning">
            <a:extLst>
              <a:ext uri="{FF2B5EF4-FFF2-40B4-BE49-F238E27FC236}">
                <a16:creationId xmlns:a16="http://schemas.microsoft.com/office/drawing/2014/main" id="{7846249E-1759-DB30-B5C1-49D5E7F03E49}"/>
              </a:ext>
            </a:extLst>
          </p:cNvPr>
          <p:cNvPicPr>
            <a:picLocks noChangeAspect="1"/>
          </p:cNvPicPr>
          <p:nvPr/>
        </p:nvPicPr>
        <p:blipFill>
          <a:blip r:embed="rId2"/>
          <a:stretch>
            <a:fillRect/>
          </a:stretch>
        </p:blipFill>
        <p:spPr>
          <a:xfrm>
            <a:off x="2390245" y="523430"/>
            <a:ext cx="7772400" cy="5811140"/>
          </a:xfrm>
          <a:prstGeom prst="rect">
            <a:avLst/>
          </a:prstGeom>
        </p:spPr>
      </p:pic>
      <p:sp>
        <p:nvSpPr>
          <p:cNvPr id="2" name="Rektangel 1">
            <a:extLst>
              <a:ext uri="{FF2B5EF4-FFF2-40B4-BE49-F238E27FC236}">
                <a16:creationId xmlns:a16="http://schemas.microsoft.com/office/drawing/2014/main" id="{14A69E80-2F74-B280-EFF3-71E13AB9E2B7}"/>
              </a:ext>
            </a:extLst>
          </p:cNvPr>
          <p:cNvSpPr/>
          <p:nvPr/>
        </p:nvSpPr>
        <p:spPr>
          <a:xfrm>
            <a:off x="8833449" y="5779698"/>
            <a:ext cx="1329196" cy="554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388881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A111-CEC5-73B7-CBE5-E1A0E925493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E15DB1D-B559-5644-5ED5-0714F9D6A002}"/>
              </a:ext>
            </a:extLst>
          </p:cNvPr>
          <p:cNvSpPr>
            <a:spLocks noGrp="1"/>
          </p:cNvSpPr>
          <p:nvPr>
            <p:ph type="title"/>
          </p:nvPr>
        </p:nvSpPr>
        <p:spPr/>
        <p:txBody>
          <a:bodyPr>
            <a:normAutofit fontScale="90000"/>
          </a:bodyPr>
          <a:lstStyle/>
          <a:p>
            <a:r>
              <a:rPr lang="sv-SE" dirty="0"/>
              <a:t>Omvärldsbevakning och insikt om förändringsbehov är en överlevnadsfråga för många</a:t>
            </a:r>
          </a:p>
        </p:txBody>
      </p:sp>
      <p:sp>
        <p:nvSpPr>
          <p:cNvPr id="5" name="textruta 4">
            <a:extLst>
              <a:ext uri="{FF2B5EF4-FFF2-40B4-BE49-F238E27FC236}">
                <a16:creationId xmlns:a16="http://schemas.microsoft.com/office/drawing/2014/main" id="{51325F6A-E47F-0D58-5ED3-67EE19316210}"/>
              </a:ext>
            </a:extLst>
          </p:cNvPr>
          <p:cNvSpPr txBox="1"/>
          <p:nvPr/>
        </p:nvSpPr>
        <p:spPr>
          <a:xfrm>
            <a:off x="612647" y="1680898"/>
            <a:ext cx="8487809" cy="1477328"/>
          </a:xfrm>
          <a:prstGeom prst="rect">
            <a:avLst/>
          </a:prstGeom>
          <a:noFill/>
        </p:spPr>
        <p:txBody>
          <a:bodyPr wrap="square">
            <a:spAutoFit/>
          </a:bodyPr>
          <a:lstStyle/>
          <a:p>
            <a:r>
              <a:rPr lang="sv-SE" b="0" i="0" u="none" strike="noStrike" dirty="0">
                <a:solidFill>
                  <a:srgbClr val="474747"/>
                </a:solidFill>
                <a:effectLst/>
                <a:latin typeface="Google Sans"/>
              </a:rPr>
              <a:t>Facit stod då nära sin topp med 14 000 anställda i 140 länder. Men bara några få år senare, i början av 1970-talet, befann sig företaget i en dödsspiral i den dramatiska Facitkrisen. </a:t>
            </a:r>
            <a:r>
              <a:rPr lang="sv-SE" b="0" i="0" u="none" strike="noStrike" dirty="0">
                <a:solidFill>
                  <a:srgbClr val="040C28"/>
                </a:solidFill>
                <a:effectLst/>
                <a:latin typeface="Google Sans"/>
              </a:rPr>
              <a:t>En ny produkt hade gjort entré och slagit undan benen för verksamheten: elektroniska miniräknare </a:t>
            </a:r>
            <a:r>
              <a:rPr lang="sv-SE" b="0" i="0" u="none" strike="noStrike" dirty="0">
                <a:solidFill>
                  <a:srgbClr val="FF0000"/>
                </a:solidFill>
                <a:effectLst/>
                <a:latin typeface="Google Sans"/>
              </a:rPr>
              <a:t>(</a:t>
            </a:r>
            <a:r>
              <a:rPr lang="sv-SE" dirty="0">
                <a:solidFill>
                  <a:srgbClr val="FF0000"/>
                </a:solidFill>
                <a:latin typeface="Google Sans"/>
              </a:rPr>
              <a:t>14 000 anställda i 140 länder. </a:t>
            </a:r>
            <a:r>
              <a:rPr lang="sv-SE" b="0" i="0" u="none" strike="noStrike" dirty="0">
                <a:solidFill>
                  <a:srgbClr val="FF0000"/>
                </a:solidFill>
                <a:effectLst/>
                <a:latin typeface="Google Sans"/>
              </a:rPr>
              <a:t>och INGEN såg denna trend och tekniska utvecklingen komma !!!) eller så såg man det men ingen lyssnade !!</a:t>
            </a:r>
            <a:endParaRPr lang="sv-SE" dirty="0">
              <a:solidFill>
                <a:srgbClr val="FF0000"/>
              </a:solidFill>
            </a:endParaRPr>
          </a:p>
        </p:txBody>
      </p:sp>
      <p:pic>
        <p:nvPicPr>
          <p:cNvPr id="1026" name="Picture 2" descr="Facit">
            <a:extLst>
              <a:ext uri="{FF2B5EF4-FFF2-40B4-BE49-F238E27FC236}">
                <a16:creationId xmlns:a16="http://schemas.microsoft.com/office/drawing/2014/main" id="{351BB37E-FB44-46B4-D97D-83CC5BA33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60" y="3429000"/>
            <a:ext cx="2636732" cy="2039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iräknare - Biltema.se">
            <a:extLst>
              <a:ext uri="{FF2B5EF4-FFF2-40B4-BE49-F238E27FC236}">
                <a16:creationId xmlns:a16="http://schemas.microsoft.com/office/drawing/2014/main" id="{6C0D5229-A16F-8802-D2CB-DD8C64611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727" y="3164778"/>
            <a:ext cx="2564545" cy="2567516"/>
          </a:xfrm>
          <a:prstGeom prst="rect">
            <a:avLst/>
          </a:prstGeom>
          <a:noFill/>
          <a:extLst>
            <a:ext uri="{909E8E84-426E-40DD-AFC4-6F175D3DCCD1}">
              <a14:hiddenFill xmlns:a14="http://schemas.microsoft.com/office/drawing/2010/main">
                <a:solidFill>
                  <a:srgbClr val="FFFFFF"/>
                </a:solidFill>
              </a14:hiddenFill>
            </a:ext>
          </a:extLst>
        </p:spPr>
      </p:pic>
      <p:sp>
        <p:nvSpPr>
          <p:cNvPr id="6" name="Höger 5">
            <a:extLst>
              <a:ext uri="{FF2B5EF4-FFF2-40B4-BE49-F238E27FC236}">
                <a16:creationId xmlns:a16="http://schemas.microsoft.com/office/drawing/2014/main" id="{EDD5C626-1191-6ABE-696F-A2FB56A4CB71}"/>
              </a:ext>
            </a:extLst>
          </p:cNvPr>
          <p:cNvSpPr/>
          <p:nvPr/>
        </p:nvSpPr>
        <p:spPr>
          <a:xfrm>
            <a:off x="3842795" y="4109013"/>
            <a:ext cx="833377" cy="5440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30" name="Picture 6" descr="Hur får jag ut min lön när arbetsgivaren går i konkurs? - Ingenjören">
            <a:extLst>
              <a:ext uri="{FF2B5EF4-FFF2-40B4-BE49-F238E27FC236}">
                <a16:creationId xmlns:a16="http://schemas.microsoft.com/office/drawing/2014/main" id="{498438F7-F77B-311B-0D5E-BD53A2D71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566" y="3361653"/>
            <a:ext cx="3246731" cy="2110424"/>
          </a:xfrm>
          <a:prstGeom prst="rect">
            <a:avLst/>
          </a:prstGeom>
          <a:noFill/>
          <a:extLst>
            <a:ext uri="{909E8E84-426E-40DD-AFC4-6F175D3DCCD1}">
              <a14:hiddenFill xmlns:a14="http://schemas.microsoft.com/office/drawing/2010/main">
                <a:solidFill>
                  <a:srgbClr val="FFFFFF"/>
                </a:solidFill>
              </a14:hiddenFill>
            </a:ext>
          </a:extLst>
        </p:spPr>
      </p:pic>
      <p:sp>
        <p:nvSpPr>
          <p:cNvPr id="7" name="Höger 6">
            <a:extLst>
              <a:ext uri="{FF2B5EF4-FFF2-40B4-BE49-F238E27FC236}">
                <a16:creationId xmlns:a16="http://schemas.microsoft.com/office/drawing/2014/main" id="{0ABD8353-C8F3-4C07-D9CE-7FFEB3C07ACB}"/>
              </a:ext>
            </a:extLst>
          </p:cNvPr>
          <p:cNvSpPr/>
          <p:nvPr/>
        </p:nvSpPr>
        <p:spPr>
          <a:xfrm>
            <a:off x="7327012" y="4109013"/>
            <a:ext cx="833377" cy="5440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11384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2058A-38DB-ACCD-922D-1A0124C8740E}"/>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08271152-4BDF-F852-8CEC-C230B33CF5E2}"/>
              </a:ext>
            </a:extLst>
          </p:cNvPr>
          <p:cNvSpPr txBox="1"/>
          <p:nvPr/>
        </p:nvSpPr>
        <p:spPr>
          <a:xfrm>
            <a:off x="1028642" y="380938"/>
            <a:ext cx="8376615" cy="954107"/>
          </a:xfrm>
          <a:prstGeom prst="rect">
            <a:avLst/>
          </a:prstGeom>
          <a:noFill/>
        </p:spPr>
        <p:txBody>
          <a:bodyPr wrap="square" rtlCol="0">
            <a:spAutoFit/>
          </a:bodyPr>
          <a:lstStyle/>
          <a:p>
            <a:r>
              <a:rPr lang="sv-SE" sz="2800" b="1" dirty="0"/>
              <a:t>Men… det händer väl inte i Sverige? Situationer som stressat vårt civilsamhälle och till viss del även handeln</a:t>
            </a:r>
          </a:p>
        </p:txBody>
      </p:sp>
      <p:pic>
        <p:nvPicPr>
          <p:cNvPr id="1026" name="Picture 2" descr="Tio år efter stormen Gudrun- skogsbruket åter i balans">
            <a:extLst>
              <a:ext uri="{FF2B5EF4-FFF2-40B4-BE49-F238E27FC236}">
                <a16:creationId xmlns:a16="http://schemas.microsoft.com/office/drawing/2014/main" id="{F17DC89B-3B5A-94A1-4707-729E81665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271" y="4245870"/>
            <a:ext cx="3135087" cy="2088751"/>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61A215AC-B4FA-8E73-0449-F7C79B97341A}"/>
              </a:ext>
            </a:extLst>
          </p:cNvPr>
          <p:cNvSpPr txBox="1"/>
          <p:nvPr/>
        </p:nvSpPr>
        <p:spPr>
          <a:xfrm>
            <a:off x="6140647" y="5540369"/>
            <a:ext cx="3111191" cy="369332"/>
          </a:xfrm>
          <a:prstGeom prst="rect">
            <a:avLst/>
          </a:prstGeom>
          <a:noFill/>
        </p:spPr>
        <p:txBody>
          <a:bodyPr wrap="square" rtlCol="0">
            <a:spAutoFit/>
          </a:bodyPr>
          <a:lstStyle/>
          <a:p>
            <a:r>
              <a:rPr lang="sv-SE" dirty="0">
                <a:solidFill>
                  <a:schemeClr val="bg1"/>
                </a:solidFill>
              </a:rPr>
              <a:t>Gudrun 2005</a:t>
            </a:r>
          </a:p>
        </p:txBody>
      </p:sp>
      <p:sp>
        <p:nvSpPr>
          <p:cNvPr id="10" name="textruta 9">
            <a:extLst>
              <a:ext uri="{FF2B5EF4-FFF2-40B4-BE49-F238E27FC236}">
                <a16:creationId xmlns:a16="http://schemas.microsoft.com/office/drawing/2014/main" id="{C10E2D91-5315-E960-CA69-98136F085F51}"/>
              </a:ext>
            </a:extLst>
          </p:cNvPr>
          <p:cNvSpPr txBox="1"/>
          <p:nvPr/>
        </p:nvSpPr>
        <p:spPr>
          <a:xfrm>
            <a:off x="1723242" y="2343304"/>
            <a:ext cx="2710543" cy="400110"/>
          </a:xfrm>
          <a:prstGeom prst="rect">
            <a:avLst/>
          </a:prstGeom>
          <a:noFill/>
        </p:spPr>
        <p:txBody>
          <a:bodyPr wrap="square" rtlCol="0">
            <a:spAutoFit/>
          </a:bodyPr>
          <a:lstStyle/>
          <a:p>
            <a:r>
              <a:rPr lang="sv-SE" sz="2000" dirty="0">
                <a:solidFill>
                  <a:schemeClr val="bg1"/>
                </a:solidFill>
              </a:rPr>
              <a:t>Gudrun 2005</a:t>
            </a:r>
          </a:p>
        </p:txBody>
      </p:sp>
      <p:pic>
        <p:nvPicPr>
          <p:cNvPr id="1028" name="Picture 4" descr="Fågelinfluensan behöver vår uppmärksamhet – LT">
            <a:extLst>
              <a:ext uri="{FF2B5EF4-FFF2-40B4-BE49-F238E27FC236}">
                <a16:creationId xmlns:a16="http://schemas.microsoft.com/office/drawing/2014/main" id="{FFAFC1F5-AA72-5E2E-4366-8CE706241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189" y="1820213"/>
            <a:ext cx="2370905" cy="19129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id="{B9ED46B3-88B5-477D-D153-ADCD941461BE}"/>
              </a:ext>
            </a:extLst>
          </p:cNvPr>
          <p:cNvSpPr txBox="1"/>
          <p:nvPr/>
        </p:nvSpPr>
        <p:spPr>
          <a:xfrm>
            <a:off x="6729325" y="2877833"/>
            <a:ext cx="2163387" cy="369332"/>
          </a:xfrm>
          <a:prstGeom prst="rect">
            <a:avLst/>
          </a:prstGeom>
          <a:noFill/>
        </p:spPr>
        <p:txBody>
          <a:bodyPr wrap="square" rtlCol="0">
            <a:spAutoFit/>
          </a:bodyPr>
          <a:lstStyle/>
          <a:p>
            <a:r>
              <a:rPr lang="sv-SE" dirty="0">
                <a:solidFill>
                  <a:schemeClr val="bg1"/>
                </a:solidFill>
              </a:rPr>
              <a:t>Fågelinfluensan 2020</a:t>
            </a:r>
          </a:p>
        </p:txBody>
      </p:sp>
      <p:pic>
        <p:nvPicPr>
          <p:cNvPr id="1030" name="Picture 6" descr="Räntan 500 % - Kronan flyter | Sveriges Riksbank">
            <a:extLst>
              <a:ext uri="{FF2B5EF4-FFF2-40B4-BE49-F238E27FC236}">
                <a16:creationId xmlns:a16="http://schemas.microsoft.com/office/drawing/2014/main" id="{F44212FC-A5AD-0F84-42F4-BE1AAB1EB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935" y="1535696"/>
            <a:ext cx="5631153" cy="21974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9B33EDF9-67C8-FF3D-272A-DB07A24BB977}"/>
              </a:ext>
            </a:extLst>
          </p:cNvPr>
          <p:cNvSpPr txBox="1"/>
          <p:nvPr/>
        </p:nvSpPr>
        <p:spPr>
          <a:xfrm>
            <a:off x="911680" y="1269705"/>
            <a:ext cx="1447800" cy="400110"/>
          </a:xfrm>
          <a:prstGeom prst="rect">
            <a:avLst/>
          </a:prstGeom>
          <a:noFill/>
        </p:spPr>
        <p:txBody>
          <a:bodyPr wrap="square" rtlCol="0">
            <a:spAutoFit/>
          </a:bodyPr>
          <a:lstStyle/>
          <a:p>
            <a:r>
              <a:rPr lang="sv-SE" sz="2000" dirty="0">
                <a:solidFill>
                  <a:srgbClr val="C00000"/>
                </a:solidFill>
              </a:rPr>
              <a:t>1992</a:t>
            </a:r>
          </a:p>
        </p:txBody>
      </p:sp>
      <p:pic>
        <p:nvPicPr>
          <p:cNvPr id="1032" name="Picture 8" descr="Tsunamins efterspel – en solkig historia">
            <a:extLst>
              <a:ext uri="{FF2B5EF4-FFF2-40B4-BE49-F238E27FC236}">
                <a16:creationId xmlns:a16="http://schemas.microsoft.com/office/drawing/2014/main" id="{A194E0B5-3DEA-2F25-CB3F-2F11D8905C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210" y="1764084"/>
            <a:ext cx="2249003" cy="23172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2844EC41-52B3-01BF-C609-595935010370}"/>
              </a:ext>
            </a:extLst>
          </p:cNvPr>
          <p:cNvSpPr txBox="1"/>
          <p:nvPr/>
        </p:nvSpPr>
        <p:spPr>
          <a:xfrm>
            <a:off x="8765377" y="2668480"/>
            <a:ext cx="2882139" cy="923330"/>
          </a:xfrm>
          <a:prstGeom prst="rect">
            <a:avLst/>
          </a:prstGeom>
          <a:noFill/>
        </p:spPr>
        <p:txBody>
          <a:bodyPr wrap="square" rtlCol="0">
            <a:spAutoFit/>
          </a:bodyPr>
          <a:lstStyle/>
          <a:p>
            <a:r>
              <a:rPr lang="sv-SE" dirty="0"/>
              <a:t>			</a:t>
            </a:r>
            <a:r>
              <a:rPr lang="sv-SE" dirty="0">
                <a:solidFill>
                  <a:schemeClr val="bg1"/>
                </a:solidFill>
              </a:rPr>
              <a:t>	Tsunamin 2004</a:t>
            </a:r>
          </a:p>
        </p:txBody>
      </p:sp>
      <p:pic>
        <p:nvPicPr>
          <p:cNvPr id="1034" name="Picture 10" descr="Resa i spåren av den stora skogsbranden – Falu-Kuriren">
            <a:extLst>
              <a:ext uri="{FF2B5EF4-FFF2-40B4-BE49-F238E27FC236}">
                <a16:creationId xmlns:a16="http://schemas.microsoft.com/office/drawing/2014/main" id="{C3A3EE8D-1C05-E012-64EC-93212D4D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2984" y="4355502"/>
            <a:ext cx="2882139" cy="18432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a:extLst>
              <a:ext uri="{FF2B5EF4-FFF2-40B4-BE49-F238E27FC236}">
                <a16:creationId xmlns:a16="http://schemas.microsoft.com/office/drawing/2014/main" id="{7A228B72-5B12-34EB-996B-693F9A89A2D2}"/>
              </a:ext>
            </a:extLst>
          </p:cNvPr>
          <p:cNvSpPr txBox="1"/>
          <p:nvPr/>
        </p:nvSpPr>
        <p:spPr>
          <a:xfrm>
            <a:off x="8638058" y="5035762"/>
            <a:ext cx="2583577" cy="646331"/>
          </a:xfrm>
          <a:prstGeom prst="rect">
            <a:avLst/>
          </a:prstGeom>
          <a:noFill/>
        </p:spPr>
        <p:txBody>
          <a:bodyPr wrap="square" rtlCol="0">
            <a:spAutoFit/>
          </a:bodyPr>
          <a:lstStyle/>
          <a:p>
            <a:r>
              <a:rPr lang="sv-SE" dirty="0">
                <a:solidFill>
                  <a:schemeClr val="bg1"/>
                </a:solidFill>
              </a:rPr>
              <a:t>Skogsbrand i </a:t>
            </a:r>
            <a:r>
              <a:rPr lang="sv-SE" dirty="0" err="1">
                <a:solidFill>
                  <a:schemeClr val="bg1"/>
                </a:solidFill>
              </a:rPr>
              <a:t>västmanland</a:t>
            </a:r>
            <a:r>
              <a:rPr lang="sv-SE" dirty="0">
                <a:solidFill>
                  <a:schemeClr val="bg1"/>
                </a:solidFill>
              </a:rPr>
              <a:t> 2014</a:t>
            </a:r>
          </a:p>
        </p:txBody>
      </p:sp>
      <p:pic>
        <p:nvPicPr>
          <p:cNvPr id="1036" name="Picture 12" descr="Snöfallet i Gävle 4-7 december 1998 — SMHI">
            <a:extLst>
              <a:ext uri="{FF2B5EF4-FFF2-40B4-BE49-F238E27FC236}">
                <a16:creationId xmlns:a16="http://schemas.microsoft.com/office/drawing/2014/main" id="{3C08BEA2-1493-839B-D4EC-74F74D27B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5723" y="1806212"/>
            <a:ext cx="2249002" cy="15506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ruta 14">
            <a:extLst>
              <a:ext uri="{FF2B5EF4-FFF2-40B4-BE49-F238E27FC236}">
                <a16:creationId xmlns:a16="http://schemas.microsoft.com/office/drawing/2014/main" id="{5263ABE0-5C26-A87D-A35C-E74208001AD3}"/>
              </a:ext>
            </a:extLst>
          </p:cNvPr>
          <p:cNvSpPr txBox="1"/>
          <p:nvPr/>
        </p:nvSpPr>
        <p:spPr>
          <a:xfrm>
            <a:off x="4097364" y="2231502"/>
            <a:ext cx="1748044" cy="646331"/>
          </a:xfrm>
          <a:prstGeom prst="rect">
            <a:avLst/>
          </a:prstGeom>
          <a:noFill/>
        </p:spPr>
        <p:txBody>
          <a:bodyPr wrap="square" rtlCol="0">
            <a:spAutoFit/>
          </a:bodyPr>
          <a:lstStyle/>
          <a:p>
            <a:r>
              <a:rPr lang="sv-SE" dirty="0">
                <a:solidFill>
                  <a:schemeClr val="bg1"/>
                </a:solidFill>
              </a:rPr>
              <a:t>Snökaos i </a:t>
            </a:r>
            <a:r>
              <a:rPr lang="sv-SE" dirty="0" err="1">
                <a:solidFill>
                  <a:schemeClr val="bg1"/>
                </a:solidFill>
              </a:rPr>
              <a:t>gävle</a:t>
            </a:r>
            <a:r>
              <a:rPr lang="sv-SE" dirty="0">
                <a:solidFill>
                  <a:schemeClr val="bg1"/>
                </a:solidFill>
              </a:rPr>
              <a:t> 1998</a:t>
            </a:r>
          </a:p>
        </p:txBody>
      </p:sp>
      <p:pic>
        <p:nvPicPr>
          <p:cNvPr id="1038" name="Picture 14" descr="Påverkades arbetsmiljön i Sverige under covid-19-pandemin? – Myndigheten  för arbetsmiljökunskap">
            <a:extLst>
              <a:ext uri="{FF2B5EF4-FFF2-40B4-BE49-F238E27FC236}">
                <a16:creationId xmlns:a16="http://schemas.microsoft.com/office/drawing/2014/main" id="{35F29529-6330-7977-4FDD-928C6EF1D5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098" y="4053134"/>
            <a:ext cx="4357218" cy="24509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ruta 15">
            <a:extLst>
              <a:ext uri="{FF2B5EF4-FFF2-40B4-BE49-F238E27FC236}">
                <a16:creationId xmlns:a16="http://schemas.microsoft.com/office/drawing/2014/main" id="{CC7EF9E3-FDF1-E3E3-2D3F-050A0A370CD0}"/>
              </a:ext>
            </a:extLst>
          </p:cNvPr>
          <p:cNvSpPr txBox="1"/>
          <p:nvPr/>
        </p:nvSpPr>
        <p:spPr>
          <a:xfrm>
            <a:off x="2359480" y="5188204"/>
            <a:ext cx="3614689" cy="369332"/>
          </a:xfrm>
          <a:prstGeom prst="rect">
            <a:avLst/>
          </a:prstGeom>
          <a:noFill/>
        </p:spPr>
        <p:txBody>
          <a:bodyPr wrap="square" rtlCol="0">
            <a:spAutoFit/>
          </a:bodyPr>
          <a:lstStyle/>
          <a:p>
            <a:r>
              <a:rPr lang="sv-SE" b="1" dirty="0"/>
              <a:t>Covid 2019</a:t>
            </a:r>
          </a:p>
        </p:txBody>
      </p:sp>
      <p:pic>
        <p:nvPicPr>
          <p:cNvPr id="2" name="Picture 2" descr="Undersökningar av vraket av Estonia | varldenshistoria.se">
            <a:extLst>
              <a:ext uri="{FF2B5EF4-FFF2-40B4-BE49-F238E27FC236}">
                <a16:creationId xmlns:a16="http://schemas.microsoft.com/office/drawing/2014/main" id="{48E2D990-EAED-77B9-CF8E-34FC876259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1210" y="1788751"/>
            <a:ext cx="2242277" cy="1553341"/>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BB57FB5D-6A9C-8E85-CBEE-C40F1ABDADC6}"/>
              </a:ext>
            </a:extLst>
          </p:cNvPr>
          <p:cNvSpPr txBox="1"/>
          <p:nvPr/>
        </p:nvSpPr>
        <p:spPr>
          <a:xfrm>
            <a:off x="2518180" y="2396862"/>
            <a:ext cx="993899" cy="369332"/>
          </a:xfrm>
          <a:prstGeom prst="rect">
            <a:avLst/>
          </a:prstGeom>
          <a:noFill/>
        </p:spPr>
        <p:txBody>
          <a:bodyPr wrap="square" rtlCol="0">
            <a:spAutoFit/>
          </a:bodyPr>
          <a:lstStyle/>
          <a:p>
            <a:r>
              <a:rPr lang="sv-SE" dirty="0">
                <a:solidFill>
                  <a:schemeClr val="bg1"/>
                </a:solidFill>
              </a:rPr>
              <a:t>1994</a:t>
            </a:r>
          </a:p>
        </p:txBody>
      </p:sp>
    </p:spTree>
    <p:extLst>
      <p:ext uri="{BB962C8B-B14F-4D97-AF65-F5344CB8AC3E}">
        <p14:creationId xmlns:p14="http://schemas.microsoft.com/office/powerpoint/2010/main" val="29333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5" grpId="0"/>
      <p:bldP spid="1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B6B9-36CE-D6E1-CC7E-A63819A7A5A6}"/>
            </a:ext>
          </a:extLst>
        </p:cNvPr>
        <p:cNvGrpSpPr/>
        <p:nvPr/>
      </p:nvGrpSpPr>
      <p:grpSpPr>
        <a:xfrm>
          <a:off x="0" y="0"/>
          <a:ext cx="0" cy="0"/>
          <a:chOff x="0" y="0"/>
          <a:chExt cx="0" cy="0"/>
        </a:xfrm>
      </p:grpSpPr>
      <p:pic>
        <p:nvPicPr>
          <p:cNvPr id="2050" name="Picture 2" descr="Återblick: Löpsedlar finanskrisen 2008 när banker föll">
            <a:extLst>
              <a:ext uri="{FF2B5EF4-FFF2-40B4-BE49-F238E27FC236}">
                <a16:creationId xmlns:a16="http://schemas.microsoft.com/office/drawing/2014/main" id="{A0F98CDA-A2C9-F8C8-9F1A-43D170216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286" y="1493376"/>
            <a:ext cx="2155469" cy="294392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9C97C2DA-AAF0-C557-F74C-7C55BE464C0A}"/>
              </a:ext>
            </a:extLst>
          </p:cNvPr>
          <p:cNvSpPr txBox="1"/>
          <p:nvPr/>
        </p:nvSpPr>
        <p:spPr>
          <a:xfrm>
            <a:off x="3245005" y="2341756"/>
            <a:ext cx="1516566" cy="369332"/>
          </a:xfrm>
          <a:prstGeom prst="rect">
            <a:avLst/>
          </a:prstGeom>
          <a:noFill/>
        </p:spPr>
        <p:txBody>
          <a:bodyPr wrap="square" rtlCol="0">
            <a:spAutoFit/>
          </a:bodyPr>
          <a:lstStyle/>
          <a:p>
            <a:r>
              <a:rPr lang="sv-SE" dirty="0"/>
              <a:t>2008</a:t>
            </a:r>
          </a:p>
        </p:txBody>
      </p:sp>
      <p:pic>
        <p:nvPicPr>
          <p:cNvPr id="2052" name="Picture 4" descr="PANDEMIN SOM KOM AV SIG">
            <a:extLst>
              <a:ext uri="{FF2B5EF4-FFF2-40B4-BE49-F238E27FC236}">
                <a16:creationId xmlns:a16="http://schemas.microsoft.com/office/drawing/2014/main" id="{84AD05EE-A0FE-1C01-19E4-9C2FA1912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114" y="1606188"/>
            <a:ext cx="2159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5F3D57A1-5DB1-721C-B83E-0AD915FEF0A3}"/>
              </a:ext>
            </a:extLst>
          </p:cNvPr>
          <p:cNvSpPr txBox="1"/>
          <p:nvPr/>
        </p:nvSpPr>
        <p:spPr>
          <a:xfrm>
            <a:off x="4516244" y="2780671"/>
            <a:ext cx="1137424" cy="369332"/>
          </a:xfrm>
          <a:prstGeom prst="rect">
            <a:avLst/>
          </a:prstGeom>
          <a:noFill/>
        </p:spPr>
        <p:txBody>
          <a:bodyPr wrap="square" rtlCol="0">
            <a:spAutoFit/>
          </a:bodyPr>
          <a:lstStyle/>
          <a:p>
            <a:r>
              <a:rPr lang="sv-SE" dirty="0"/>
              <a:t>2009</a:t>
            </a:r>
          </a:p>
        </p:txBody>
      </p:sp>
      <p:pic>
        <p:nvPicPr>
          <p:cNvPr id="2054" name="Picture 6" descr="Det här behöver du veta om Palmeutredningen | SVT Nyheter">
            <a:extLst>
              <a:ext uri="{FF2B5EF4-FFF2-40B4-BE49-F238E27FC236}">
                <a16:creationId xmlns:a16="http://schemas.microsoft.com/office/drawing/2014/main" id="{DDBA0A23-15D9-3D66-2A37-A2BCC0359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267" y="1758588"/>
            <a:ext cx="39497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E1A2BDE8-9C4E-0EEF-E997-92D2B420F095}"/>
              </a:ext>
            </a:extLst>
          </p:cNvPr>
          <p:cNvSpPr txBox="1"/>
          <p:nvPr/>
        </p:nvSpPr>
        <p:spPr>
          <a:xfrm>
            <a:off x="8251902" y="2526422"/>
            <a:ext cx="1505415" cy="369332"/>
          </a:xfrm>
          <a:prstGeom prst="rect">
            <a:avLst/>
          </a:prstGeom>
          <a:noFill/>
        </p:spPr>
        <p:txBody>
          <a:bodyPr wrap="square" rtlCol="0">
            <a:spAutoFit/>
          </a:bodyPr>
          <a:lstStyle/>
          <a:p>
            <a:r>
              <a:rPr lang="sv-SE" dirty="0">
                <a:solidFill>
                  <a:schemeClr val="bg1"/>
                </a:solidFill>
              </a:rPr>
              <a:t>1986</a:t>
            </a:r>
          </a:p>
        </p:txBody>
      </p:sp>
      <p:pic>
        <p:nvPicPr>
          <p:cNvPr id="2056" name="Picture 8" descr="Terrordådet i Stockholm | SVT Nyheter">
            <a:extLst>
              <a:ext uri="{FF2B5EF4-FFF2-40B4-BE49-F238E27FC236}">
                <a16:creationId xmlns:a16="http://schemas.microsoft.com/office/drawing/2014/main" id="{94BAE8CB-8B71-14EE-C425-54764E8C6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25" y="4580764"/>
            <a:ext cx="3185789" cy="1667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1749809C-BE36-C7A4-65AE-5686600494E3}"/>
              </a:ext>
            </a:extLst>
          </p:cNvPr>
          <p:cNvSpPr txBox="1"/>
          <p:nvPr/>
        </p:nvSpPr>
        <p:spPr>
          <a:xfrm>
            <a:off x="1471961" y="5118410"/>
            <a:ext cx="1315844" cy="369332"/>
          </a:xfrm>
          <a:prstGeom prst="rect">
            <a:avLst/>
          </a:prstGeom>
          <a:noFill/>
        </p:spPr>
        <p:txBody>
          <a:bodyPr wrap="square" rtlCol="0">
            <a:spAutoFit/>
          </a:bodyPr>
          <a:lstStyle/>
          <a:p>
            <a:r>
              <a:rPr lang="sv-SE" dirty="0">
                <a:solidFill>
                  <a:schemeClr val="bg1"/>
                </a:solidFill>
              </a:rPr>
              <a:t>2017</a:t>
            </a:r>
          </a:p>
        </p:txBody>
      </p:sp>
      <p:pic>
        <p:nvPicPr>
          <p:cNvPr id="2058" name="Picture 10" descr="RAPPORTSLÄPP: ”SVERIGE I NATO” | Svenska Freds">
            <a:extLst>
              <a:ext uri="{FF2B5EF4-FFF2-40B4-BE49-F238E27FC236}">
                <a16:creationId xmlns:a16="http://schemas.microsoft.com/office/drawing/2014/main" id="{5A2D5DFB-52C4-C358-8B92-925B9F0F7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641" y="4004637"/>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F3993768-7E57-3B23-F1CD-B1AEF128A43B}"/>
              </a:ext>
            </a:extLst>
          </p:cNvPr>
          <p:cNvSpPr txBox="1"/>
          <p:nvPr/>
        </p:nvSpPr>
        <p:spPr>
          <a:xfrm>
            <a:off x="6742943" y="4962293"/>
            <a:ext cx="1152120" cy="369332"/>
          </a:xfrm>
          <a:prstGeom prst="rect">
            <a:avLst/>
          </a:prstGeom>
          <a:noFill/>
        </p:spPr>
        <p:txBody>
          <a:bodyPr wrap="square" rtlCol="0">
            <a:spAutoFit/>
          </a:bodyPr>
          <a:lstStyle/>
          <a:p>
            <a:r>
              <a:rPr lang="sv-SE" dirty="0"/>
              <a:t>2024</a:t>
            </a:r>
          </a:p>
        </p:txBody>
      </p:sp>
      <p:sp>
        <p:nvSpPr>
          <p:cNvPr id="9" name="textruta 8">
            <a:extLst>
              <a:ext uri="{FF2B5EF4-FFF2-40B4-BE49-F238E27FC236}">
                <a16:creationId xmlns:a16="http://schemas.microsoft.com/office/drawing/2014/main" id="{D270259C-E6C2-6D40-71A4-FC9D0C614846}"/>
              </a:ext>
            </a:extLst>
          </p:cNvPr>
          <p:cNvSpPr txBox="1"/>
          <p:nvPr/>
        </p:nvSpPr>
        <p:spPr>
          <a:xfrm>
            <a:off x="10125307" y="4437298"/>
            <a:ext cx="1371600" cy="1200329"/>
          </a:xfrm>
          <a:prstGeom prst="rect">
            <a:avLst/>
          </a:prstGeom>
          <a:noFill/>
        </p:spPr>
        <p:txBody>
          <a:bodyPr wrap="square" rtlCol="0">
            <a:spAutoFit/>
          </a:bodyPr>
          <a:lstStyle/>
          <a:p>
            <a:r>
              <a:rPr lang="sv-SE" dirty="0"/>
              <a:t>Stora variationer i spannmåls tillgång</a:t>
            </a:r>
          </a:p>
        </p:txBody>
      </p:sp>
      <p:pic>
        <p:nvPicPr>
          <p:cNvPr id="1026" name="Picture 2" descr="Regnet kom för sent på vårsådda spannmålet – Kristianstadsbladet">
            <a:extLst>
              <a:ext uri="{FF2B5EF4-FFF2-40B4-BE49-F238E27FC236}">
                <a16:creationId xmlns:a16="http://schemas.microsoft.com/office/drawing/2014/main" id="{C9ADA926-BF5C-FE1F-2B61-E6BD2FCFBB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0895" y="4405183"/>
            <a:ext cx="2636780" cy="14835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8ABAECA6-DB14-FA1C-9374-42A37C6A8B2B}"/>
              </a:ext>
            </a:extLst>
          </p:cNvPr>
          <p:cNvSpPr txBox="1"/>
          <p:nvPr/>
        </p:nvSpPr>
        <p:spPr>
          <a:xfrm>
            <a:off x="1028643" y="380938"/>
            <a:ext cx="8387500" cy="954107"/>
          </a:xfrm>
          <a:prstGeom prst="rect">
            <a:avLst/>
          </a:prstGeom>
          <a:noFill/>
        </p:spPr>
        <p:txBody>
          <a:bodyPr wrap="square" rtlCol="0">
            <a:spAutoFit/>
          </a:bodyPr>
          <a:lstStyle/>
          <a:p>
            <a:r>
              <a:rPr lang="sv-SE" sz="2800" b="1" dirty="0"/>
              <a:t>Men… det händer väl inte i Sverige? Situationer som stressat vårt civilsamhälle och till viss del även handeln</a:t>
            </a:r>
          </a:p>
        </p:txBody>
      </p:sp>
    </p:spTree>
    <p:extLst>
      <p:ext uri="{BB962C8B-B14F-4D97-AF65-F5344CB8AC3E}">
        <p14:creationId xmlns:p14="http://schemas.microsoft.com/office/powerpoint/2010/main" val="7878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936C5ECDA2DCF4C970F636255B53B45" ma:contentTypeVersion="11" ma:contentTypeDescription="Skapa ett nytt dokument." ma:contentTypeScope="" ma:versionID="25a9f1f29bd7ff6966c85a697a034ba4">
  <xsd:schema xmlns:xsd="http://www.w3.org/2001/XMLSchema" xmlns:xs="http://www.w3.org/2001/XMLSchema" xmlns:p="http://schemas.microsoft.com/office/2006/metadata/properties" xmlns:ns2="e97bf2dd-bd87-45bf-b43b-38d16c8e574c" xmlns:ns3="52e1df0f-637b-40f5-8cc6-05634cdf1f6e" targetNamespace="http://schemas.microsoft.com/office/2006/metadata/properties" ma:root="true" ma:fieldsID="fb109aa686eac735d3c401719215d21b" ns2:_="" ns3:_="">
    <xsd:import namespace="e97bf2dd-bd87-45bf-b43b-38d16c8e574c"/>
    <xsd:import namespace="52e1df0f-637b-40f5-8cc6-05634cdf1f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7bf2dd-bd87-45bf-b43b-38d16c8e57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24c485bf-76b4-4aae-9415-65f238820bc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e1df0f-637b-40f5-8cc6-05634cdf1f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16d7c6-4816-40fc-807f-f6c3b83ef6a5}" ma:internalName="TaxCatchAll" ma:showField="CatchAllData" ma:web="52e1df0f-637b-40f5-8cc6-05634cdf1f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7bf2dd-bd87-45bf-b43b-38d16c8e574c">
      <Terms xmlns="http://schemas.microsoft.com/office/infopath/2007/PartnerControls"/>
    </lcf76f155ced4ddcb4097134ff3c332f>
    <TaxCatchAll xmlns="52e1df0f-637b-40f5-8cc6-05634cdf1f6e" xsi:nil="true"/>
  </documentManagement>
</p:properties>
</file>

<file path=customXml/itemProps1.xml><?xml version="1.0" encoding="utf-8"?>
<ds:datastoreItem xmlns:ds="http://schemas.openxmlformats.org/officeDocument/2006/customXml" ds:itemID="{B2DCD55F-045A-498D-A66B-BC56FFFD9E69}">
  <ds:schemaRefs>
    <ds:schemaRef ds:uri="http://schemas.microsoft.com/sharepoint/v3/contenttype/forms"/>
  </ds:schemaRefs>
</ds:datastoreItem>
</file>

<file path=customXml/itemProps2.xml><?xml version="1.0" encoding="utf-8"?>
<ds:datastoreItem xmlns:ds="http://schemas.openxmlformats.org/officeDocument/2006/customXml" ds:itemID="{7899E1F0-2EA1-49AF-BE93-EEA1C68294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7bf2dd-bd87-45bf-b43b-38d16c8e574c"/>
    <ds:schemaRef ds:uri="52e1df0f-637b-40f5-8cc6-05634cdf1f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FE48C1-D801-4634-AF85-7B1DE9E4F959}">
  <ds:schemaRefs>
    <ds:schemaRef ds:uri="http://schemas.microsoft.com/office/2006/documentManagement/types"/>
    <ds:schemaRef ds:uri="52e1df0f-637b-40f5-8cc6-05634cdf1f6e"/>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e97bf2dd-bd87-45bf-b43b-38d16c8e574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657</TotalTime>
  <Words>1965</Words>
  <Application>Microsoft Macintosh PowerPoint</Application>
  <PresentationFormat>Bredbild</PresentationFormat>
  <Paragraphs>310</Paragraphs>
  <Slides>32</Slides>
  <Notes>1</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32</vt:i4>
      </vt:variant>
    </vt:vector>
  </HeadingPairs>
  <TitlesOfParts>
    <vt:vector size="43" baseType="lpstr">
      <vt:lpstr>Arial</vt:lpstr>
      <vt:lpstr>Calibri</vt:lpstr>
      <vt:lpstr>Calibri Light</vt:lpstr>
      <vt:lpstr>Google Sans</vt:lpstr>
      <vt:lpstr>Helvetica Neue</vt:lpstr>
      <vt:lpstr>Neue Haas Grotesk M</vt:lpstr>
      <vt:lpstr>Neue Haas Grotesk Text Pro</vt:lpstr>
      <vt:lpstr>Neue Haas Grotesk Text Pro Roman</vt:lpstr>
      <vt:lpstr>SuecaWeb Hd</vt:lpstr>
      <vt:lpstr>var(--ff-title, verdana)</vt:lpstr>
      <vt:lpstr>VanillaVTI</vt:lpstr>
      <vt:lpstr>Verksamhetsutveckling ur ett hållbarhetsperspektiv</vt:lpstr>
      <vt:lpstr>PowerPoint-presentation</vt:lpstr>
      <vt:lpstr>PowerPoint-presentation</vt:lpstr>
      <vt:lpstr>Vad är det viktigaste målet i verksamheten?</vt:lpstr>
      <vt:lpstr>Kan vårt hållbarhetsarbete hjälpa oss att nå det målet?</vt:lpstr>
      <vt:lpstr>PowerPoint-presentation</vt:lpstr>
      <vt:lpstr>Omvärldsbevakning och insikt om förändringsbehov är en överlevnadsfråga för många</vt:lpstr>
      <vt:lpstr>PowerPoint-presentation</vt:lpstr>
      <vt:lpstr>PowerPoint-presentation</vt:lpstr>
      <vt:lpstr>Men… det händer väl inte i Sverige? Situationer som stressat vårt civilsamhälle</vt:lpstr>
      <vt:lpstr>PowerPoint-presentation</vt:lpstr>
      <vt:lpstr>PowerPoint-presentation</vt:lpstr>
      <vt:lpstr>Vad är det för trender som kommer att påverka vår verksamhet ? (Bli din egen trendexpert)  </vt:lpstr>
      <vt:lpstr>PowerPoint-presentation</vt:lpstr>
      <vt:lpstr>PowerPoint-presentation</vt:lpstr>
      <vt:lpstr>EU:s krav på Hållbarhetsredovisning</vt:lpstr>
      <vt:lpstr>PowerPoint-presentation</vt:lpstr>
      <vt:lpstr>PowerPoint-presentation</vt:lpstr>
      <vt:lpstr>Exempel på Svensk lagar och andra krav kopplat till ekologisk hållbarhet</vt:lpstr>
      <vt:lpstr>Cirkulär ekonomi</vt:lpstr>
      <vt:lpstr>I en cirkulär ekonomi används resurser mer effektivt genom att produkter utformas så att de får lång livslängd, tillverkas av återvunnen eller biobaserad råvara, är reparerbara och möjliga att återanvända och slutligen materialåtervinnas.</vt:lpstr>
      <vt:lpstr>Ett cirkulärt tänkande minskar flödet av avfall även i privatlivet </vt:lpstr>
      <vt:lpstr>Livscykelperspektivet</vt:lpstr>
      <vt:lpstr>Vad kan vi göra i ett livscykelperspektiv?  </vt:lpstr>
      <vt:lpstr>PowerPoint-presentation</vt:lpstr>
      <vt:lpstr>PowerPoint-presentation</vt:lpstr>
      <vt:lpstr>PowerPoint-presentation</vt:lpstr>
      <vt:lpstr>Resulterar i en aktivitetslista med mängder och påverkbarhet och som leder till hållbarhetsmål och riktlinjer</vt:lpstr>
      <vt:lpstr>Vilka faktorer kan påverka vårt hållbarhetsarbete?</vt:lpstr>
      <vt:lpstr>Exempel på analys och handlingsplan efter SWOT analys (kan även sorteras på tex intressenter istället)</vt:lpstr>
      <vt:lpstr>Exempel på intressent och kommunikationsplan</vt:lpstr>
      <vt:lpstr>Tack för uppmärksamheten och lycka till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Hanna Linell</dc:creator>
  <cp:lastModifiedBy>Hans-Inge Almgren</cp:lastModifiedBy>
  <cp:revision>134</cp:revision>
  <dcterms:created xsi:type="dcterms:W3CDTF">2023-01-10T14:39:37Z</dcterms:created>
  <dcterms:modified xsi:type="dcterms:W3CDTF">2025-09-29T08:10:41Z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0x0101003936C5ECDA2DCF4C970F636255B53B45</vt:lpwstr>
  </property>
  <property fmtid="{D5CDD505-2E9C-101B-9397-08002B2CF9AE}" pid="3" name="MediaServiceImageTags">
    <vt:lpwstr/>
  </property>
</Properties>
</file>