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3" r:id="rId6"/>
  </p:sldMasterIdLst>
  <p:notesMasterIdLst>
    <p:notesMasterId r:id="rId19"/>
  </p:notesMasterIdLst>
  <p:handoutMasterIdLst>
    <p:handoutMasterId r:id="rId20"/>
  </p:handoutMasterIdLst>
  <p:sldIdLst>
    <p:sldId id="256" r:id="rId7"/>
    <p:sldId id="2147376574" r:id="rId8"/>
    <p:sldId id="1276" r:id="rId9"/>
    <p:sldId id="2147376553" r:id="rId10"/>
    <p:sldId id="2147376578" r:id="rId11"/>
    <p:sldId id="2147376579" r:id="rId12"/>
    <p:sldId id="2147376580" r:id="rId13"/>
    <p:sldId id="2147376589" r:id="rId14"/>
    <p:sldId id="2147376590" r:id="rId15"/>
    <p:sldId id="2147376592" r:id="rId16"/>
    <p:sldId id="2147376593" r:id="rId17"/>
    <p:sldId id="2147376545"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25"/>
    <p:restoredTop sz="80680"/>
  </p:normalViewPr>
  <p:slideViewPr>
    <p:cSldViewPr snapToGrid="0">
      <p:cViewPr varScale="1">
        <p:scale>
          <a:sx n="51" d="100"/>
          <a:sy n="51" d="100"/>
        </p:scale>
        <p:origin x="684" y="4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lva Åkesson" userId="40c0243a-c6f7-47b5-8edd-123fdd7eb5a4" providerId="ADAL" clId="{7B7EEA39-76D9-48EF-AD83-ECC202E90E7F}"/>
    <pc:docChg chg="modSld">
      <pc:chgData name="Ylva Åkesson" userId="40c0243a-c6f7-47b5-8edd-123fdd7eb5a4" providerId="ADAL" clId="{7B7EEA39-76D9-48EF-AD83-ECC202E90E7F}" dt="2025-09-29T10:35:00.458" v="6" actId="20577"/>
      <pc:docMkLst>
        <pc:docMk/>
      </pc:docMkLst>
      <pc:sldChg chg="modSp mod">
        <pc:chgData name="Ylva Åkesson" userId="40c0243a-c6f7-47b5-8edd-123fdd7eb5a4" providerId="ADAL" clId="{7B7EEA39-76D9-48EF-AD83-ECC202E90E7F}" dt="2025-09-29T10:35:00.458" v="6" actId="20577"/>
        <pc:sldMkLst>
          <pc:docMk/>
          <pc:sldMk cId="2869261251" sldId="2147376590"/>
        </pc:sldMkLst>
        <pc:spChg chg="mod">
          <ac:chgData name="Ylva Åkesson" userId="40c0243a-c6f7-47b5-8edd-123fdd7eb5a4" providerId="ADAL" clId="{7B7EEA39-76D9-48EF-AD83-ECC202E90E7F}" dt="2025-09-29T10:35:00.458" v="6" actId="20577"/>
          <ac:spMkLst>
            <pc:docMk/>
            <pc:sldMk cId="2869261251" sldId="2147376590"/>
            <ac:spMk id="7" creationId="{B7DEE29A-4E02-A703-E28D-2428BBD3ADF7}"/>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4.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ata5.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ata6.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3E03D8-158D-3F48-991A-A8EEC6F15C65}" type="doc">
      <dgm:prSet loTypeId="urn:microsoft.com/office/officeart/2005/8/layout/chevron1" loCatId="" qsTypeId="urn:microsoft.com/office/officeart/2005/8/quickstyle/simple1" qsCatId="simple" csTypeId="urn:microsoft.com/office/officeart/2005/8/colors/accent1_2" csCatId="accent1" phldr="1"/>
      <dgm:spPr/>
    </dgm:pt>
    <dgm:pt modelId="{3DF5DBD0-301D-7A4C-8F36-D0B9767E6072}">
      <dgm:prSet/>
      <dgm:spPr>
        <a:solidFill>
          <a:schemeClr val="bg2"/>
        </a:solidFill>
      </dgm:spPr>
      <dgm:t>
        <a:bodyPr/>
        <a:lstStyle/>
        <a:p>
          <a:r>
            <a:rPr lang="sv-SE" dirty="0">
              <a:solidFill>
                <a:schemeClr val="tx1"/>
              </a:solidFill>
            </a:rPr>
            <a:t>Lönsamhet i cirkulära affärsmodeller är en nyckel för att kunna skala upp den cirkulära ekonomin</a:t>
          </a:r>
        </a:p>
      </dgm:t>
    </dgm:pt>
    <dgm:pt modelId="{F2E20DAC-9EFA-3642-975E-2DFF95CDFD93}" type="parTrans" cxnId="{A86AD98D-EB7C-B443-83E5-AD2FCA6BC191}">
      <dgm:prSet/>
      <dgm:spPr/>
      <dgm:t>
        <a:bodyPr/>
        <a:lstStyle/>
        <a:p>
          <a:endParaRPr lang="sv-SE"/>
        </a:p>
      </dgm:t>
    </dgm:pt>
    <dgm:pt modelId="{86C75438-14AC-3849-B216-B3E680A96CE3}" type="sibTrans" cxnId="{A86AD98D-EB7C-B443-83E5-AD2FCA6BC191}">
      <dgm:prSet/>
      <dgm:spPr/>
      <dgm:t>
        <a:bodyPr/>
        <a:lstStyle/>
        <a:p>
          <a:endParaRPr lang="sv-SE"/>
        </a:p>
      </dgm:t>
    </dgm:pt>
    <dgm:pt modelId="{75A9EC33-2FF8-AF44-8499-F1FB60AEA7DB}">
      <dgm:prSet/>
      <dgm:spPr>
        <a:solidFill>
          <a:schemeClr val="bg2"/>
        </a:solidFill>
      </dgm:spPr>
      <dgm:t>
        <a:bodyPr/>
        <a:lstStyle/>
        <a:p>
          <a:r>
            <a:rPr lang="sv-SE" dirty="0">
              <a:solidFill>
                <a:schemeClr val="tx1"/>
              </a:solidFill>
            </a:rPr>
            <a:t>Hantering, lagring och transporter i det fysiska flödet spelar en avgörande roll för en sådan lönsamhet</a:t>
          </a:r>
        </a:p>
      </dgm:t>
    </dgm:pt>
    <dgm:pt modelId="{2EBB438A-FA48-9940-AABF-D7F68619E8C2}" type="parTrans" cxnId="{9E9E9507-EB42-144F-83BF-BDF3B26AC5DB}">
      <dgm:prSet/>
      <dgm:spPr/>
      <dgm:t>
        <a:bodyPr/>
        <a:lstStyle/>
        <a:p>
          <a:endParaRPr lang="sv-SE"/>
        </a:p>
      </dgm:t>
    </dgm:pt>
    <dgm:pt modelId="{9F3409EA-BB45-3743-8467-E89FB18F5609}" type="sibTrans" cxnId="{9E9E9507-EB42-144F-83BF-BDF3B26AC5DB}">
      <dgm:prSet/>
      <dgm:spPr/>
      <dgm:t>
        <a:bodyPr/>
        <a:lstStyle/>
        <a:p>
          <a:endParaRPr lang="sv-SE"/>
        </a:p>
      </dgm:t>
    </dgm:pt>
    <dgm:pt modelId="{B5549BE3-6E21-CE4C-8099-C9785FF1E4C4}">
      <dgm:prSet/>
      <dgm:spPr>
        <a:solidFill>
          <a:schemeClr val="bg2"/>
        </a:solidFill>
      </dgm:spPr>
      <dgm:t>
        <a:bodyPr/>
        <a:lstStyle/>
        <a:p>
          <a:r>
            <a:rPr lang="sv-SE">
              <a:solidFill>
                <a:schemeClr val="tx1"/>
              </a:solidFill>
            </a:rPr>
            <a:t>Trots det vet vi idag relativt lite om hur dessa logistikaktiviteter påverkar lönsamheten</a:t>
          </a:r>
          <a:endParaRPr lang="sv-SE" dirty="0">
            <a:solidFill>
              <a:schemeClr val="tx1"/>
            </a:solidFill>
          </a:endParaRPr>
        </a:p>
      </dgm:t>
    </dgm:pt>
    <dgm:pt modelId="{2A304787-6A6E-1F4A-8AAC-85387A5A143A}" type="parTrans" cxnId="{F8CD95A3-43F3-1043-A82A-95417867D552}">
      <dgm:prSet/>
      <dgm:spPr/>
      <dgm:t>
        <a:bodyPr/>
        <a:lstStyle/>
        <a:p>
          <a:endParaRPr lang="sv-SE"/>
        </a:p>
      </dgm:t>
    </dgm:pt>
    <dgm:pt modelId="{E98B396F-04B5-F541-A981-4A1FBB6BAEEC}" type="sibTrans" cxnId="{F8CD95A3-43F3-1043-A82A-95417867D552}">
      <dgm:prSet/>
      <dgm:spPr/>
      <dgm:t>
        <a:bodyPr/>
        <a:lstStyle/>
        <a:p>
          <a:endParaRPr lang="sv-SE"/>
        </a:p>
      </dgm:t>
    </dgm:pt>
    <dgm:pt modelId="{1FE34518-117A-CB47-B5E4-E1239DB44FFD}" type="pres">
      <dgm:prSet presAssocID="{253E03D8-158D-3F48-991A-A8EEC6F15C65}" presName="Name0" presStyleCnt="0">
        <dgm:presLayoutVars>
          <dgm:dir/>
          <dgm:animLvl val="lvl"/>
          <dgm:resizeHandles val="exact"/>
        </dgm:presLayoutVars>
      </dgm:prSet>
      <dgm:spPr/>
    </dgm:pt>
    <dgm:pt modelId="{CD16D57E-CC26-A44F-B1B7-9183B65441BC}" type="pres">
      <dgm:prSet presAssocID="{3DF5DBD0-301D-7A4C-8F36-D0B9767E6072}" presName="parTxOnly" presStyleLbl="node1" presStyleIdx="0" presStyleCnt="3">
        <dgm:presLayoutVars>
          <dgm:chMax val="0"/>
          <dgm:chPref val="0"/>
          <dgm:bulletEnabled val="1"/>
        </dgm:presLayoutVars>
      </dgm:prSet>
      <dgm:spPr/>
    </dgm:pt>
    <dgm:pt modelId="{A50DD9C3-39CE-EF41-B96E-83D4DC3F4A19}" type="pres">
      <dgm:prSet presAssocID="{86C75438-14AC-3849-B216-B3E680A96CE3}" presName="parTxOnlySpace" presStyleCnt="0"/>
      <dgm:spPr/>
    </dgm:pt>
    <dgm:pt modelId="{BBD5487E-E9A8-FD43-9D60-375A99EB855F}" type="pres">
      <dgm:prSet presAssocID="{75A9EC33-2FF8-AF44-8499-F1FB60AEA7DB}" presName="parTxOnly" presStyleLbl="node1" presStyleIdx="1" presStyleCnt="3">
        <dgm:presLayoutVars>
          <dgm:chMax val="0"/>
          <dgm:chPref val="0"/>
          <dgm:bulletEnabled val="1"/>
        </dgm:presLayoutVars>
      </dgm:prSet>
      <dgm:spPr/>
    </dgm:pt>
    <dgm:pt modelId="{39444DB5-5668-4B45-AC41-96F070DD2162}" type="pres">
      <dgm:prSet presAssocID="{9F3409EA-BB45-3743-8467-E89FB18F5609}" presName="parTxOnlySpace" presStyleCnt="0"/>
      <dgm:spPr/>
    </dgm:pt>
    <dgm:pt modelId="{4E328E83-AEFD-C844-B4CE-31F791982383}" type="pres">
      <dgm:prSet presAssocID="{B5549BE3-6E21-CE4C-8099-C9785FF1E4C4}" presName="parTxOnly" presStyleLbl="node1" presStyleIdx="2" presStyleCnt="3">
        <dgm:presLayoutVars>
          <dgm:chMax val="0"/>
          <dgm:chPref val="0"/>
          <dgm:bulletEnabled val="1"/>
        </dgm:presLayoutVars>
      </dgm:prSet>
      <dgm:spPr/>
    </dgm:pt>
  </dgm:ptLst>
  <dgm:cxnLst>
    <dgm:cxn modelId="{9E9E9507-EB42-144F-83BF-BDF3B26AC5DB}" srcId="{253E03D8-158D-3F48-991A-A8EEC6F15C65}" destId="{75A9EC33-2FF8-AF44-8499-F1FB60AEA7DB}" srcOrd="1" destOrd="0" parTransId="{2EBB438A-FA48-9940-AABF-D7F68619E8C2}" sibTransId="{9F3409EA-BB45-3743-8467-E89FB18F5609}"/>
    <dgm:cxn modelId="{C5B19347-73B1-ED44-BCC9-CA6A42BE28C0}" type="presOf" srcId="{3DF5DBD0-301D-7A4C-8F36-D0B9767E6072}" destId="{CD16D57E-CC26-A44F-B1B7-9183B65441BC}" srcOrd="0" destOrd="0" presId="urn:microsoft.com/office/officeart/2005/8/layout/chevron1"/>
    <dgm:cxn modelId="{A06C8D48-F964-F144-B961-BBBE50DB8B46}" type="presOf" srcId="{75A9EC33-2FF8-AF44-8499-F1FB60AEA7DB}" destId="{BBD5487E-E9A8-FD43-9D60-375A99EB855F}" srcOrd="0" destOrd="0" presId="urn:microsoft.com/office/officeart/2005/8/layout/chevron1"/>
    <dgm:cxn modelId="{A86AD98D-EB7C-B443-83E5-AD2FCA6BC191}" srcId="{253E03D8-158D-3F48-991A-A8EEC6F15C65}" destId="{3DF5DBD0-301D-7A4C-8F36-D0B9767E6072}" srcOrd="0" destOrd="0" parTransId="{F2E20DAC-9EFA-3642-975E-2DFF95CDFD93}" sibTransId="{86C75438-14AC-3849-B216-B3E680A96CE3}"/>
    <dgm:cxn modelId="{F8CD95A3-43F3-1043-A82A-95417867D552}" srcId="{253E03D8-158D-3F48-991A-A8EEC6F15C65}" destId="{B5549BE3-6E21-CE4C-8099-C9785FF1E4C4}" srcOrd="2" destOrd="0" parTransId="{2A304787-6A6E-1F4A-8AAC-85387A5A143A}" sibTransId="{E98B396F-04B5-F541-A981-4A1FBB6BAEEC}"/>
    <dgm:cxn modelId="{D1475BD5-9954-4046-BEB7-8BC196CCCB4A}" type="presOf" srcId="{253E03D8-158D-3F48-991A-A8EEC6F15C65}" destId="{1FE34518-117A-CB47-B5E4-E1239DB44FFD}" srcOrd="0" destOrd="0" presId="urn:microsoft.com/office/officeart/2005/8/layout/chevron1"/>
    <dgm:cxn modelId="{2555B7E6-66F5-1A48-A531-14EB97B0A834}" type="presOf" srcId="{B5549BE3-6E21-CE4C-8099-C9785FF1E4C4}" destId="{4E328E83-AEFD-C844-B4CE-31F791982383}" srcOrd="0" destOrd="0" presId="urn:microsoft.com/office/officeart/2005/8/layout/chevron1"/>
    <dgm:cxn modelId="{0824A434-EF4C-5E4F-B7DD-C65B2CA28B35}" type="presParOf" srcId="{1FE34518-117A-CB47-B5E4-E1239DB44FFD}" destId="{CD16D57E-CC26-A44F-B1B7-9183B65441BC}" srcOrd="0" destOrd="0" presId="urn:microsoft.com/office/officeart/2005/8/layout/chevron1"/>
    <dgm:cxn modelId="{C2946C8E-DB4F-8245-B2CC-98C7AA65B009}" type="presParOf" srcId="{1FE34518-117A-CB47-B5E4-E1239DB44FFD}" destId="{A50DD9C3-39CE-EF41-B96E-83D4DC3F4A19}" srcOrd="1" destOrd="0" presId="urn:microsoft.com/office/officeart/2005/8/layout/chevron1"/>
    <dgm:cxn modelId="{A48D2249-5A4A-264D-BCCD-9ABD244166D5}" type="presParOf" srcId="{1FE34518-117A-CB47-B5E4-E1239DB44FFD}" destId="{BBD5487E-E9A8-FD43-9D60-375A99EB855F}" srcOrd="2" destOrd="0" presId="urn:microsoft.com/office/officeart/2005/8/layout/chevron1"/>
    <dgm:cxn modelId="{91BE16A6-E384-C845-855E-82BB0DD0471D}" type="presParOf" srcId="{1FE34518-117A-CB47-B5E4-E1239DB44FFD}" destId="{39444DB5-5668-4B45-AC41-96F070DD2162}" srcOrd="3" destOrd="0" presId="urn:microsoft.com/office/officeart/2005/8/layout/chevron1"/>
    <dgm:cxn modelId="{121FE349-2D5D-834B-9D74-6733104BC2FE}" type="presParOf" srcId="{1FE34518-117A-CB47-B5E4-E1239DB44FFD}" destId="{4E328E83-AEFD-C844-B4CE-31F791982383}" srcOrd="4"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75F405-2294-46F8-BD7C-1FC8AF6DC12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81E4839-7DD9-4A1E-B082-5699BD72EF0F}">
      <dgm:prSet/>
      <dgm:spPr/>
      <dgm:t>
        <a:bodyPr/>
        <a:lstStyle/>
        <a:p>
          <a:r>
            <a:rPr lang="en-US" dirty="0"/>
            <a:t>1. Den </a:t>
          </a:r>
          <a:r>
            <a:rPr lang="en-US" dirty="0" err="1"/>
            <a:t>befintliga</a:t>
          </a:r>
          <a:r>
            <a:rPr lang="en-US" dirty="0"/>
            <a:t> </a:t>
          </a:r>
          <a:r>
            <a:rPr lang="en-US" dirty="0" err="1"/>
            <a:t>logistiken</a:t>
          </a:r>
          <a:r>
            <a:rPr lang="en-US" dirty="0"/>
            <a:t> </a:t>
          </a:r>
          <a:r>
            <a:rPr lang="en-US" dirty="0" err="1"/>
            <a:t>i</a:t>
          </a:r>
          <a:r>
            <a:rPr lang="en-US" dirty="0"/>
            <a:t> den </a:t>
          </a:r>
          <a:r>
            <a:rPr lang="en-US" dirty="0" err="1"/>
            <a:t>linjära</a:t>
          </a:r>
          <a:r>
            <a:rPr lang="en-US" dirty="0"/>
            <a:t> </a:t>
          </a:r>
          <a:r>
            <a:rPr lang="en-US" dirty="0" err="1"/>
            <a:t>affärsmodellen</a:t>
          </a:r>
          <a:r>
            <a:rPr lang="en-US" dirty="0"/>
            <a:t> </a:t>
          </a:r>
          <a:r>
            <a:rPr lang="en-US" dirty="0" err="1"/>
            <a:t>är</a:t>
          </a:r>
          <a:r>
            <a:rPr lang="en-US" dirty="0"/>
            <a:t> </a:t>
          </a:r>
          <a:r>
            <a:rPr lang="en-US" dirty="0" err="1"/>
            <a:t>ofta</a:t>
          </a:r>
          <a:r>
            <a:rPr lang="en-US" dirty="0"/>
            <a:t> </a:t>
          </a:r>
          <a:r>
            <a:rPr lang="en-US" dirty="0" err="1"/>
            <a:t>en</a:t>
          </a:r>
          <a:r>
            <a:rPr lang="en-US" dirty="0"/>
            <a:t> </a:t>
          </a:r>
          <a:r>
            <a:rPr lang="en-US" dirty="0" err="1"/>
            <a:t>viktig</a:t>
          </a:r>
          <a:r>
            <a:rPr lang="en-US" dirty="0"/>
            <a:t> </a:t>
          </a:r>
          <a:r>
            <a:rPr lang="en-US" dirty="0" err="1"/>
            <a:t>grund</a:t>
          </a:r>
          <a:r>
            <a:rPr lang="en-US" dirty="0"/>
            <a:t> för </a:t>
          </a:r>
          <a:r>
            <a:rPr lang="en-US" dirty="0" err="1"/>
            <a:t>att</a:t>
          </a:r>
          <a:r>
            <a:rPr lang="en-US" dirty="0"/>
            <a:t> </a:t>
          </a:r>
          <a:r>
            <a:rPr lang="en-US" dirty="0" err="1"/>
            <a:t>skapa</a:t>
          </a:r>
          <a:r>
            <a:rPr lang="en-US" dirty="0"/>
            <a:t> </a:t>
          </a:r>
          <a:r>
            <a:rPr lang="en-US" dirty="0" err="1"/>
            <a:t>lönsamhet</a:t>
          </a:r>
          <a:r>
            <a:rPr lang="en-US" dirty="0"/>
            <a:t> </a:t>
          </a:r>
          <a:r>
            <a:rPr lang="en-US" dirty="0" err="1"/>
            <a:t>i</a:t>
          </a:r>
          <a:r>
            <a:rPr lang="en-US" dirty="0"/>
            <a:t> </a:t>
          </a:r>
          <a:r>
            <a:rPr lang="en-US" dirty="0" err="1"/>
            <a:t>cirkulära</a:t>
          </a:r>
          <a:r>
            <a:rPr lang="en-US" dirty="0"/>
            <a:t> </a:t>
          </a:r>
          <a:r>
            <a:rPr lang="en-US" dirty="0" err="1"/>
            <a:t>affärsmodeller</a:t>
          </a:r>
          <a:endParaRPr lang="en-US" dirty="0"/>
        </a:p>
      </dgm:t>
    </dgm:pt>
    <dgm:pt modelId="{D6FDEE8E-BEEF-441B-A13E-8FFB194321B4}" type="parTrans" cxnId="{FC55A47F-0DCD-4B70-B09B-645AE59CEA65}">
      <dgm:prSet/>
      <dgm:spPr/>
      <dgm:t>
        <a:bodyPr/>
        <a:lstStyle/>
        <a:p>
          <a:endParaRPr lang="en-US"/>
        </a:p>
      </dgm:t>
    </dgm:pt>
    <dgm:pt modelId="{FDD6A781-E000-431E-B5A4-95E41479127C}" type="sibTrans" cxnId="{FC55A47F-0DCD-4B70-B09B-645AE59CEA65}">
      <dgm:prSet/>
      <dgm:spPr/>
      <dgm:t>
        <a:bodyPr/>
        <a:lstStyle/>
        <a:p>
          <a:endParaRPr lang="en-US"/>
        </a:p>
      </dgm:t>
    </dgm:pt>
    <dgm:pt modelId="{EEAACD4E-FA73-41A3-89D7-B2B980A05D8B}">
      <dgm:prSet/>
      <dgm:spPr/>
      <dgm:t>
        <a:bodyPr/>
        <a:lstStyle/>
        <a:p>
          <a:r>
            <a:rPr lang="en-US" dirty="0"/>
            <a:t>2. Det </a:t>
          </a:r>
          <a:r>
            <a:rPr lang="en-US" dirty="0" err="1"/>
            <a:t>är</a:t>
          </a:r>
          <a:r>
            <a:rPr lang="en-US" dirty="0"/>
            <a:t> </a:t>
          </a:r>
          <a:r>
            <a:rPr lang="en-US" dirty="0" err="1"/>
            <a:t>viktigt</a:t>
          </a:r>
          <a:r>
            <a:rPr lang="en-US" dirty="0"/>
            <a:t> </a:t>
          </a:r>
          <a:r>
            <a:rPr lang="en-US" dirty="0" err="1"/>
            <a:t>att</a:t>
          </a:r>
          <a:r>
            <a:rPr lang="en-US" dirty="0"/>
            <a:t> </a:t>
          </a:r>
          <a:r>
            <a:rPr lang="en-US" dirty="0" err="1"/>
            <a:t>förstå</a:t>
          </a:r>
          <a:r>
            <a:rPr lang="en-US" dirty="0"/>
            <a:t> </a:t>
          </a:r>
          <a:r>
            <a:rPr lang="en-US" dirty="0" err="1"/>
            <a:t>och</a:t>
          </a:r>
          <a:r>
            <a:rPr lang="en-US" dirty="0"/>
            <a:t> </a:t>
          </a:r>
          <a:r>
            <a:rPr lang="en-US" dirty="0" err="1"/>
            <a:t>utgå</a:t>
          </a:r>
          <a:r>
            <a:rPr lang="en-US" dirty="0"/>
            <a:t> </a:t>
          </a:r>
          <a:r>
            <a:rPr lang="en-US" dirty="0" err="1"/>
            <a:t>från</a:t>
          </a:r>
          <a:r>
            <a:rPr lang="en-US" dirty="0"/>
            <a:t> det </a:t>
          </a:r>
          <a:r>
            <a:rPr lang="en-US" dirty="0" err="1"/>
            <a:t>egna</a:t>
          </a:r>
          <a:r>
            <a:rPr lang="en-US" dirty="0"/>
            <a:t> </a:t>
          </a:r>
          <a:r>
            <a:rPr lang="en-US" dirty="0" err="1"/>
            <a:t>företagets</a:t>
          </a:r>
          <a:r>
            <a:rPr lang="en-US" dirty="0"/>
            <a:t> </a:t>
          </a:r>
          <a:r>
            <a:rPr lang="en-US" dirty="0" err="1"/>
            <a:t>förutsättningar</a:t>
          </a:r>
          <a:r>
            <a:rPr lang="en-US" dirty="0"/>
            <a:t> </a:t>
          </a:r>
          <a:r>
            <a:rPr lang="en-US" dirty="0" err="1"/>
            <a:t>i</a:t>
          </a:r>
          <a:r>
            <a:rPr lang="en-US" dirty="0"/>
            <a:t> det </a:t>
          </a:r>
          <a:r>
            <a:rPr lang="en-US" dirty="0" err="1"/>
            <a:t>cirkulära</a:t>
          </a:r>
          <a:r>
            <a:rPr lang="en-US" dirty="0"/>
            <a:t> </a:t>
          </a:r>
          <a:r>
            <a:rPr lang="en-US" dirty="0" err="1"/>
            <a:t>ekosystemet</a:t>
          </a:r>
          <a:r>
            <a:rPr lang="en-US" dirty="0"/>
            <a:t> </a:t>
          </a:r>
          <a:r>
            <a:rPr lang="en-US" dirty="0" err="1"/>
            <a:t>när</a:t>
          </a:r>
          <a:r>
            <a:rPr lang="en-US" dirty="0"/>
            <a:t> </a:t>
          </a:r>
          <a:r>
            <a:rPr lang="en-US" dirty="0" err="1"/>
            <a:t>affärsmodellen</a:t>
          </a:r>
          <a:r>
            <a:rPr lang="en-US" dirty="0"/>
            <a:t> </a:t>
          </a:r>
          <a:r>
            <a:rPr lang="en-US" dirty="0" err="1"/>
            <a:t>utformas</a:t>
          </a:r>
          <a:endParaRPr lang="en-US" dirty="0"/>
        </a:p>
      </dgm:t>
    </dgm:pt>
    <dgm:pt modelId="{1A261E4E-3268-4E8D-B2C3-0DE7917F2637}" type="parTrans" cxnId="{3033751E-FD2C-4E79-AE54-1C30F7CC7F5F}">
      <dgm:prSet/>
      <dgm:spPr/>
      <dgm:t>
        <a:bodyPr/>
        <a:lstStyle/>
        <a:p>
          <a:endParaRPr lang="en-US"/>
        </a:p>
      </dgm:t>
    </dgm:pt>
    <dgm:pt modelId="{4E15228E-AC51-480F-B74E-C5157B31B908}" type="sibTrans" cxnId="{3033751E-FD2C-4E79-AE54-1C30F7CC7F5F}">
      <dgm:prSet/>
      <dgm:spPr/>
      <dgm:t>
        <a:bodyPr/>
        <a:lstStyle/>
        <a:p>
          <a:endParaRPr lang="en-US"/>
        </a:p>
      </dgm:t>
    </dgm:pt>
    <dgm:pt modelId="{54B958C6-18B4-48A3-9D3C-5D5C1D5E74AF}">
      <dgm:prSet/>
      <dgm:spPr/>
      <dgm:t>
        <a:bodyPr/>
        <a:lstStyle/>
        <a:p>
          <a:r>
            <a:rPr lang="en-US" dirty="0"/>
            <a:t>3. </a:t>
          </a:r>
          <a:r>
            <a:rPr lang="en-US" dirty="0" err="1"/>
            <a:t>Även</a:t>
          </a:r>
          <a:r>
            <a:rPr lang="en-US" dirty="0"/>
            <a:t> </a:t>
          </a:r>
          <a:r>
            <a:rPr lang="en-US" dirty="0" err="1"/>
            <a:t>en</a:t>
          </a:r>
          <a:r>
            <a:rPr lang="en-US" dirty="0"/>
            <a:t> </a:t>
          </a:r>
          <a:r>
            <a:rPr lang="en-US" dirty="0" err="1"/>
            <a:t>cirkulär</a:t>
          </a:r>
          <a:r>
            <a:rPr lang="en-US" dirty="0"/>
            <a:t> </a:t>
          </a:r>
          <a:r>
            <a:rPr lang="en-US" dirty="0" err="1"/>
            <a:t>affärsmodell</a:t>
          </a:r>
          <a:r>
            <a:rPr lang="en-US" dirty="0"/>
            <a:t> </a:t>
          </a:r>
          <a:r>
            <a:rPr lang="en-US" dirty="0" err="1"/>
            <a:t>som</a:t>
          </a:r>
          <a:r>
            <a:rPr lang="en-US" dirty="0"/>
            <a:t> </a:t>
          </a:r>
          <a:r>
            <a:rPr lang="en-US" dirty="0" err="1"/>
            <a:t>drivs</a:t>
          </a:r>
          <a:r>
            <a:rPr lang="en-US" dirty="0"/>
            <a:t> </a:t>
          </a:r>
          <a:r>
            <a:rPr lang="en-US" dirty="0" err="1"/>
            <a:t>i</a:t>
          </a:r>
          <a:r>
            <a:rPr lang="en-US" dirty="0"/>
            <a:t> </a:t>
          </a:r>
          <a:r>
            <a:rPr lang="en-US" dirty="0" err="1"/>
            <a:t>liten</a:t>
          </a:r>
          <a:r>
            <a:rPr lang="en-US" dirty="0"/>
            <a:t> </a:t>
          </a:r>
          <a:r>
            <a:rPr lang="en-US" dirty="0" err="1"/>
            <a:t>skala</a:t>
          </a:r>
          <a:r>
            <a:rPr lang="en-US" dirty="0"/>
            <a:t> </a:t>
          </a:r>
          <a:r>
            <a:rPr lang="en-US" dirty="0" err="1"/>
            <a:t>väcker</a:t>
          </a:r>
          <a:r>
            <a:rPr lang="en-US" dirty="0"/>
            <a:t> </a:t>
          </a:r>
          <a:r>
            <a:rPr lang="en-US" dirty="0" err="1"/>
            <a:t>många</a:t>
          </a:r>
          <a:r>
            <a:rPr lang="en-US" dirty="0"/>
            <a:t> </a:t>
          </a:r>
          <a:r>
            <a:rPr lang="en-US" dirty="0" err="1"/>
            <a:t>strategiska</a:t>
          </a:r>
          <a:r>
            <a:rPr lang="en-US" dirty="0"/>
            <a:t> </a:t>
          </a:r>
          <a:r>
            <a:rPr lang="en-US" dirty="0" err="1"/>
            <a:t>frågor</a:t>
          </a:r>
          <a:endParaRPr lang="en-US" dirty="0"/>
        </a:p>
      </dgm:t>
    </dgm:pt>
    <dgm:pt modelId="{1B52D97B-5B23-4AA8-A908-F154C635B3C7}" type="parTrans" cxnId="{6381CA73-34B3-448D-9B76-CC6B765808CA}">
      <dgm:prSet/>
      <dgm:spPr/>
      <dgm:t>
        <a:bodyPr/>
        <a:lstStyle/>
        <a:p>
          <a:endParaRPr lang="en-US"/>
        </a:p>
      </dgm:t>
    </dgm:pt>
    <dgm:pt modelId="{8B59F243-841A-41FE-A68A-DB2FAA88AE06}" type="sibTrans" cxnId="{6381CA73-34B3-448D-9B76-CC6B765808CA}">
      <dgm:prSet/>
      <dgm:spPr/>
      <dgm:t>
        <a:bodyPr/>
        <a:lstStyle/>
        <a:p>
          <a:endParaRPr lang="en-US"/>
        </a:p>
      </dgm:t>
    </dgm:pt>
    <dgm:pt modelId="{BB71DB69-0613-400D-A0E2-4E19DD56C5E6}">
      <dgm:prSet/>
      <dgm:spPr/>
      <dgm:t>
        <a:bodyPr/>
        <a:lstStyle/>
        <a:p>
          <a:r>
            <a:rPr lang="en-US" dirty="0"/>
            <a:t>4. </a:t>
          </a:r>
          <a:r>
            <a:rPr lang="en-US" dirty="0" err="1"/>
            <a:t>Lönsamheten</a:t>
          </a:r>
          <a:r>
            <a:rPr lang="en-US" dirty="0"/>
            <a:t> </a:t>
          </a:r>
          <a:r>
            <a:rPr lang="en-US" dirty="0" err="1"/>
            <a:t>i</a:t>
          </a:r>
          <a:r>
            <a:rPr lang="en-US" dirty="0"/>
            <a:t> </a:t>
          </a:r>
          <a:r>
            <a:rPr lang="en-US" dirty="0" err="1"/>
            <a:t>cirkulära</a:t>
          </a:r>
          <a:r>
            <a:rPr lang="en-US" dirty="0"/>
            <a:t> </a:t>
          </a:r>
          <a:r>
            <a:rPr lang="en-US" dirty="0" err="1"/>
            <a:t>affärsmodeller</a:t>
          </a:r>
          <a:r>
            <a:rPr lang="en-US" dirty="0"/>
            <a:t> </a:t>
          </a:r>
          <a:r>
            <a:rPr lang="en-US" dirty="0" err="1"/>
            <a:t>behöver</a:t>
          </a:r>
          <a:r>
            <a:rPr lang="en-US" dirty="0"/>
            <a:t> </a:t>
          </a:r>
          <a:r>
            <a:rPr lang="en-US" dirty="0" err="1"/>
            <a:t>synliggöras</a:t>
          </a:r>
          <a:r>
            <a:rPr lang="en-US" dirty="0"/>
            <a:t> </a:t>
          </a:r>
          <a:r>
            <a:rPr lang="en-US" dirty="0" err="1"/>
            <a:t>och</a:t>
          </a:r>
          <a:r>
            <a:rPr lang="en-US" dirty="0"/>
            <a:t> </a:t>
          </a:r>
          <a:r>
            <a:rPr lang="en-US" dirty="0" err="1"/>
            <a:t>konkretiseras</a:t>
          </a:r>
          <a:endParaRPr lang="en-US" dirty="0"/>
        </a:p>
      </dgm:t>
    </dgm:pt>
    <dgm:pt modelId="{C782BC7A-0AEB-4AD3-AE37-0091E6A8F917}" type="parTrans" cxnId="{35B8C332-A901-49AA-AB04-81335F2AC605}">
      <dgm:prSet/>
      <dgm:spPr/>
      <dgm:t>
        <a:bodyPr/>
        <a:lstStyle/>
        <a:p>
          <a:endParaRPr lang="en-US"/>
        </a:p>
      </dgm:t>
    </dgm:pt>
    <dgm:pt modelId="{B550060F-DB46-4431-84B8-BF702711DCBB}" type="sibTrans" cxnId="{35B8C332-A901-49AA-AB04-81335F2AC605}">
      <dgm:prSet/>
      <dgm:spPr/>
      <dgm:t>
        <a:bodyPr/>
        <a:lstStyle/>
        <a:p>
          <a:endParaRPr lang="en-US"/>
        </a:p>
      </dgm:t>
    </dgm:pt>
    <dgm:pt modelId="{F808BAAC-E0ED-42AA-B27C-DEBD2A8C1326}" type="pres">
      <dgm:prSet presAssocID="{4F75F405-2294-46F8-BD7C-1FC8AF6DC123}" presName="root" presStyleCnt="0">
        <dgm:presLayoutVars>
          <dgm:dir/>
          <dgm:resizeHandles val="exact"/>
        </dgm:presLayoutVars>
      </dgm:prSet>
      <dgm:spPr/>
    </dgm:pt>
    <dgm:pt modelId="{284840EA-7E05-4086-864E-8B5A9DDED375}" type="pres">
      <dgm:prSet presAssocID="{4F75F405-2294-46F8-BD7C-1FC8AF6DC123}" presName="container" presStyleCnt="0">
        <dgm:presLayoutVars>
          <dgm:dir/>
          <dgm:resizeHandles val="exact"/>
        </dgm:presLayoutVars>
      </dgm:prSet>
      <dgm:spPr/>
    </dgm:pt>
    <dgm:pt modelId="{E0F5191C-58CF-49C2-B415-D0B1B5942CA6}" type="pres">
      <dgm:prSet presAssocID="{E81E4839-7DD9-4A1E-B082-5699BD72EF0F}" presName="compNode" presStyleCnt="0"/>
      <dgm:spPr/>
    </dgm:pt>
    <dgm:pt modelId="{702BD083-74E2-4AA1-B586-05E0ACCFB230}" type="pres">
      <dgm:prSet presAssocID="{E81E4839-7DD9-4A1E-B082-5699BD72EF0F}" presName="iconBgRect" presStyleLbl="bgShp" presStyleIdx="0" presStyleCnt="4"/>
      <dgm:spPr/>
    </dgm:pt>
    <dgm:pt modelId="{69A99BEC-F256-41B7-8700-A6B37AD8F3FF}" type="pres">
      <dgm:prSet presAssocID="{E81E4839-7DD9-4A1E-B082-5699BD72EF0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ck"/>
        </a:ext>
      </dgm:extLst>
    </dgm:pt>
    <dgm:pt modelId="{A3C57180-30EA-4BD8-8AA8-3106D8FF0F62}" type="pres">
      <dgm:prSet presAssocID="{E81E4839-7DD9-4A1E-B082-5699BD72EF0F}" presName="spaceRect" presStyleCnt="0"/>
      <dgm:spPr/>
    </dgm:pt>
    <dgm:pt modelId="{FD03E039-E9F2-4C23-A708-02EAACB40852}" type="pres">
      <dgm:prSet presAssocID="{E81E4839-7DD9-4A1E-B082-5699BD72EF0F}" presName="textRect" presStyleLbl="revTx" presStyleIdx="0" presStyleCnt="4">
        <dgm:presLayoutVars>
          <dgm:chMax val="1"/>
          <dgm:chPref val="1"/>
        </dgm:presLayoutVars>
      </dgm:prSet>
      <dgm:spPr/>
    </dgm:pt>
    <dgm:pt modelId="{83A49B08-D4A8-4D11-9F34-8A300EC982C3}" type="pres">
      <dgm:prSet presAssocID="{FDD6A781-E000-431E-B5A4-95E41479127C}" presName="sibTrans" presStyleLbl="sibTrans2D1" presStyleIdx="0" presStyleCnt="0"/>
      <dgm:spPr/>
    </dgm:pt>
    <dgm:pt modelId="{2BDC106F-CCD0-4263-A2E4-359691EB803A}" type="pres">
      <dgm:prSet presAssocID="{EEAACD4E-FA73-41A3-89D7-B2B980A05D8B}" presName="compNode" presStyleCnt="0"/>
      <dgm:spPr/>
    </dgm:pt>
    <dgm:pt modelId="{B2FD8A7F-C660-48E1-8A7E-8A6DF4A7E2C3}" type="pres">
      <dgm:prSet presAssocID="{EEAACD4E-FA73-41A3-89D7-B2B980A05D8B}" presName="iconBgRect" presStyleLbl="bgShp" presStyleIdx="1" presStyleCnt="4"/>
      <dgm:spPr/>
    </dgm:pt>
    <dgm:pt modelId="{61F49554-6889-4F36-B410-2213C1CD38F6}" type="pres">
      <dgm:prSet presAssocID="{EEAACD4E-FA73-41A3-89D7-B2B980A05D8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C133945-0D9C-4E60-A179-150434ABA48E}" type="pres">
      <dgm:prSet presAssocID="{EEAACD4E-FA73-41A3-89D7-B2B980A05D8B}" presName="spaceRect" presStyleCnt="0"/>
      <dgm:spPr/>
    </dgm:pt>
    <dgm:pt modelId="{D3FA5EAD-ABA7-45DB-9341-607F8DF8AE61}" type="pres">
      <dgm:prSet presAssocID="{EEAACD4E-FA73-41A3-89D7-B2B980A05D8B}" presName="textRect" presStyleLbl="revTx" presStyleIdx="1" presStyleCnt="4">
        <dgm:presLayoutVars>
          <dgm:chMax val="1"/>
          <dgm:chPref val="1"/>
        </dgm:presLayoutVars>
      </dgm:prSet>
      <dgm:spPr/>
    </dgm:pt>
    <dgm:pt modelId="{87C25021-D851-4AC4-A066-3CD65A290352}" type="pres">
      <dgm:prSet presAssocID="{4E15228E-AC51-480F-B74E-C5157B31B908}" presName="sibTrans" presStyleLbl="sibTrans2D1" presStyleIdx="0" presStyleCnt="0"/>
      <dgm:spPr/>
    </dgm:pt>
    <dgm:pt modelId="{B965B2DB-EEE6-4D1E-8ACD-FB7B53EEAEC4}" type="pres">
      <dgm:prSet presAssocID="{54B958C6-18B4-48A3-9D3C-5D5C1D5E74AF}" presName="compNode" presStyleCnt="0"/>
      <dgm:spPr/>
    </dgm:pt>
    <dgm:pt modelId="{2616BBCD-1B51-4BD4-974F-1A38423AF99C}" type="pres">
      <dgm:prSet presAssocID="{54B958C6-18B4-48A3-9D3C-5D5C1D5E74AF}" presName="iconBgRect" presStyleLbl="bgShp" presStyleIdx="2" presStyleCnt="4"/>
      <dgm:spPr/>
    </dgm:pt>
    <dgm:pt modelId="{E4EE7D00-A116-44A0-9B94-3B2C8EF49CE7}" type="pres">
      <dgm:prSet presAssocID="{54B958C6-18B4-48A3-9D3C-5D5C1D5E74A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0A2C2819-5D8F-4053-90BE-96C4D8E30548}" type="pres">
      <dgm:prSet presAssocID="{54B958C6-18B4-48A3-9D3C-5D5C1D5E74AF}" presName="spaceRect" presStyleCnt="0"/>
      <dgm:spPr/>
    </dgm:pt>
    <dgm:pt modelId="{9D938A51-C087-4B05-9E0C-BA40BBAEBB0B}" type="pres">
      <dgm:prSet presAssocID="{54B958C6-18B4-48A3-9D3C-5D5C1D5E74AF}" presName="textRect" presStyleLbl="revTx" presStyleIdx="2" presStyleCnt="4">
        <dgm:presLayoutVars>
          <dgm:chMax val="1"/>
          <dgm:chPref val="1"/>
        </dgm:presLayoutVars>
      </dgm:prSet>
      <dgm:spPr/>
    </dgm:pt>
    <dgm:pt modelId="{A3275913-1340-4B4E-9441-A6BD165ECD09}" type="pres">
      <dgm:prSet presAssocID="{8B59F243-841A-41FE-A68A-DB2FAA88AE06}" presName="sibTrans" presStyleLbl="sibTrans2D1" presStyleIdx="0" presStyleCnt="0"/>
      <dgm:spPr/>
    </dgm:pt>
    <dgm:pt modelId="{7DC932D5-0654-4E3E-9C34-BAC0ECF3AC7B}" type="pres">
      <dgm:prSet presAssocID="{BB71DB69-0613-400D-A0E2-4E19DD56C5E6}" presName="compNode" presStyleCnt="0"/>
      <dgm:spPr/>
    </dgm:pt>
    <dgm:pt modelId="{A53923DB-12C0-4D56-84BD-15A5EAEA620F}" type="pres">
      <dgm:prSet presAssocID="{BB71DB69-0613-400D-A0E2-4E19DD56C5E6}" presName="iconBgRect" presStyleLbl="bgShp" presStyleIdx="3" presStyleCnt="4"/>
      <dgm:spPr/>
    </dgm:pt>
    <dgm:pt modelId="{62400B1A-A43C-475C-8567-14075AD32734}" type="pres">
      <dgm:prSet presAssocID="{BB71DB69-0613-400D-A0E2-4E19DD56C5E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ynt"/>
        </a:ext>
      </dgm:extLst>
    </dgm:pt>
    <dgm:pt modelId="{37012393-4B2A-4ABF-9D1F-1EEF7A938ABE}" type="pres">
      <dgm:prSet presAssocID="{BB71DB69-0613-400D-A0E2-4E19DD56C5E6}" presName="spaceRect" presStyleCnt="0"/>
      <dgm:spPr/>
    </dgm:pt>
    <dgm:pt modelId="{95C6EC3F-5313-4D34-8FB4-02A69F154046}" type="pres">
      <dgm:prSet presAssocID="{BB71DB69-0613-400D-A0E2-4E19DD56C5E6}" presName="textRect" presStyleLbl="revTx" presStyleIdx="3" presStyleCnt="4">
        <dgm:presLayoutVars>
          <dgm:chMax val="1"/>
          <dgm:chPref val="1"/>
        </dgm:presLayoutVars>
      </dgm:prSet>
      <dgm:spPr/>
    </dgm:pt>
  </dgm:ptLst>
  <dgm:cxnLst>
    <dgm:cxn modelId="{3033751E-FD2C-4E79-AE54-1C30F7CC7F5F}" srcId="{4F75F405-2294-46F8-BD7C-1FC8AF6DC123}" destId="{EEAACD4E-FA73-41A3-89D7-B2B980A05D8B}" srcOrd="1" destOrd="0" parTransId="{1A261E4E-3268-4E8D-B2C3-0DE7917F2637}" sibTransId="{4E15228E-AC51-480F-B74E-C5157B31B908}"/>
    <dgm:cxn modelId="{35B8C332-A901-49AA-AB04-81335F2AC605}" srcId="{4F75F405-2294-46F8-BD7C-1FC8AF6DC123}" destId="{BB71DB69-0613-400D-A0E2-4E19DD56C5E6}" srcOrd="3" destOrd="0" parTransId="{C782BC7A-0AEB-4AD3-AE37-0091E6A8F917}" sibTransId="{B550060F-DB46-4431-84B8-BF702711DCBB}"/>
    <dgm:cxn modelId="{8EADA634-C4FD-4471-B33A-139EA89F3EF9}" type="presOf" srcId="{4F75F405-2294-46F8-BD7C-1FC8AF6DC123}" destId="{F808BAAC-E0ED-42AA-B27C-DEBD2A8C1326}" srcOrd="0" destOrd="0" presId="urn:microsoft.com/office/officeart/2018/2/layout/IconCircleList"/>
    <dgm:cxn modelId="{6381CA73-34B3-448D-9B76-CC6B765808CA}" srcId="{4F75F405-2294-46F8-BD7C-1FC8AF6DC123}" destId="{54B958C6-18B4-48A3-9D3C-5D5C1D5E74AF}" srcOrd="2" destOrd="0" parTransId="{1B52D97B-5B23-4AA8-A908-F154C635B3C7}" sibTransId="{8B59F243-841A-41FE-A68A-DB2FAA88AE06}"/>
    <dgm:cxn modelId="{FC55A47F-0DCD-4B70-B09B-645AE59CEA65}" srcId="{4F75F405-2294-46F8-BD7C-1FC8AF6DC123}" destId="{E81E4839-7DD9-4A1E-B082-5699BD72EF0F}" srcOrd="0" destOrd="0" parTransId="{D6FDEE8E-BEEF-441B-A13E-8FFB194321B4}" sibTransId="{FDD6A781-E000-431E-B5A4-95E41479127C}"/>
    <dgm:cxn modelId="{3FBA478D-6C14-4E31-ADD0-BDE03CE279AA}" type="presOf" srcId="{4E15228E-AC51-480F-B74E-C5157B31B908}" destId="{87C25021-D851-4AC4-A066-3CD65A290352}" srcOrd="0" destOrd="0" presId="urn:microsoft.com/office/officeart/2018/2/layout/IconCircleList"/>
    <dgm:cxn modelId="{56FEEA91-CF73-422E-918D-0BA269E8A746}" type="presOf" srcId="{FDD6A781-E000-431E-B5A4-95E41479127C}" destId="{83A49B08-D4A8-4D11-9F34-8A300EC982C3}" srcOrd="0" destOrd="0" presId="urn:microsoft.com/office/officeart/2018/2/layout/IconCircleList"/>
    <dgm:cxn modelId="{631DC898-C7DA-42F1-A7C7-5352C5B691F7}" type="presOf" srcId="{E81E4839-7DD9-4A1E-B082-5699BD72EF0F}" destId="{FD03E039-E9F2-4C23-A708-02EAACB40852}" srcOrd="0" destOrd="0" presId="urn:microsoft.com/office/officeart/2018/2/layout/IconCircleList"/>
    <dgm:cxn modelId="{B709EFA1-1384-4A36-8DB4-1245E7A16D5C}" type="presOf" srcId="{54B958C6-18B4-48A3-9D3C-5D5C1D5E74AF}" destId="{9D938A51-C087-4B05-9E0C-BA40BBAEBB0B}" srcOrd="0" destOrd="0" presId="urn:microsoft.com/office/officeart/2018/2/layout/IconCircleList"/>
    <dgm:cxn modelId="{3268E5B1-6EBF-42A2-9B74-19F5E8243FA8}" type="presOf" srcId="{8B59F243-841A-41FE-A68A-DB2FAA88AE06}" destId="{A3275913-1340-4B4E-9441-A6BD165ECD09}" srcOrd="0" destOrd="0" presId="urn:microsoft.com/office/officeart/2018/2/layout/IconCircleList"/>
    <dgm:cxn modelId="{45EC07C6-C377-46A5-9B2D-4854425C216F}" type="presOf" srcId="{EEAACD4E-FA73-41A3-89D7-B2B980A05D8B}" destId="{D3FA5EAD-ABA7-45DB-9341-607F8DF8AE61}" srcOrd="0" destOrd="0" presId="urn:microsoft.com/office/officeart/2018/2/layout/IconCircleList"/>
    <dgm:cxn modelId="{707620D5-D05F-4891-9387-69CE04EED4BD}" type="presOf" srcId="{BB71DB69-0613-400D-A0E2-4E19DD56C5E6}" destId="{95C6EC3F-5313-4D34-8FB4-02A69F154046}" srcOrd="0" destOrd="0" presId="urn:microsoft.com/office/officeart/2018/2/layout/IconCircleList"/>
    <dgm:cxn modelId="{204FD866-00EC-4486-8381-DECC7FD55E67}" type="presParOf" srcId="{F808BAAC-E0ED-42AA-B27C-DEBD2A8C1326}" destId="{284840EA-7E05-4086-864E-8B5A9DDED375}" srcOrd="0" destOrd="0" presId="urn:microsoft.com/office/officeart/2018/2/layout/IconCircleList"/>
    <dgm:cxn modelId="{6A606418-11F3-47C5-AAFB-2C71AF43BE48}" type="presParOf" srcId="{284840EA-7E05-4086-864E-8B5A9DDED375}" destId="{E0F5191C-58CF-49C2-B415-D0B1B5942CA6}" srcOrd="0" destOrd="0" presId="urn:microsoft.com/office/officeart/2018/2/layout/IconCircleList"/>
    <dgm:cxn modelId="{42CE4F43-B43A-40DB-BDFA-9F1D2CA99A4A}" type="presParOf" srcId="{E0F5191C-58CF-49C2-B415-D0B1B5942CA6}" destId="{702BD083-74E2-4AA1-B586-05E0ACCFB230}" srcOrd="0" destOrd="0" presId="urn:microsoft.com/office/officeart/2018/2/layout/IconCircleList"/>
    <dgm:cxn modelId="{A2B60C27-3B55-49AF-AF2C-108070BF2E5B}" type="presParOf" srcId="{E0F5191C-58CF-49C2-B415-D0B1B5942CA6}" destId="{69A99BEC-F256-41B7-8700-A6B37AD8F3FF}" srcOrd="1" destOrd="0" presId="urn:microsoft.com/office/officeart/2018/2/layout/IconCircleList"/>
    <dgm:cxn modelId="{93EEC409-4436-435D-B60A-8F19252FE6A0}" type="presParOf" srcId="{E0F5191C-58CF-49C2-B415-D0B1B5942CA6}" destId="{A3C57180-30EA-4BD8-8AA8-3106D8FF0F62}" srcOrd="2" destOrd="0" presId="urn:microsoft.com/office/officeart/2018/2/layout/IconCircleList"/>
    <dgm:cxn modelId="{502290CB-38E4-4323-8284-9792803508C5}" type="presParOf" srcId="{E0F5191C-58CF-49C2-B415-D0B1B5942CA6}" destId="{FD03E039-E9F2-4C23-A708-02EAACB40852}" srcOrd="3" destOrd="0" presId="urn:microsoft.com/office/officeart/2018/2/layout/IconCircleList"/>
    <dgm:cxn modelId="{FFF7B201-70D8-45B5-9F4D-5BDBC7BF0FE7}" type="presParOf" srcId="{284840EA-7E05-4086-864E-8B5A9DDED375}" destId="{83A49B08-D4A8-4D11-9F34-8A300EC982C3}" srcOrd="1" destOrd="0" presId="urn:microsoft.com/office/officeart/2018/2/layout/IconCircleList"/>
    <dgm:cxn modelId="{EB844CFE-EE57-48A5-97A4-9479EB060969}" type="presParOf" srcId="{284840EA-7E05-4086-864E-8B5A9DDED375}" destId="{2BDC106F-CCD0-4263-A2E4-359691EB803A}" srcOrd="2" destOrd="0" presId="urn:microsoft.com/office/officeart/2018/2/layout/IconCircleList"/>
    <dgm:cxn modelId="{A2729B2F-1893-4D88-B9AA-B8F6D880D261}" type="presParOf" srcId="{2BDC106F-CCD0-4263-A2E4-359691EB803A}" destId="{B2FD8A7F-C660-48E1-8A7E-8A6DF4A7E2C3}" srcOrd="0" destOrd="0" presId="urn:microsoft.com/office/officeart/2018/2/layout/IconCircleList"/>
    <dgm:cxn modelId="{657B8C23-EEB8-4052-AC13-A31FDF6F81BC}" type="presParOf" srcId="{2BDC106F-CCD0-4263-A2E4-359691EB803A}" destId="{61F49554-6889-4F36-B410-2213C1CD38F6}" srcOrd="1" destOrd="0" presId="urn:microsoft.com/office/officeart/2018/2/layout/IconCircleList"/>
    <dgm:cxn modelId="{E22AC8A9-A96C-48B2-AA29-056FF388378F}" type="presParOf" srcId="{2BDC106F-CCD0-4263-A2E4-359691EB803A}" destId="{BC133945-0D9C-4E60-A179-150434ABA48E}" srcOrd="2" destOrd="0" presId="urn:microsoft.com/office/officeart/2018/2/layout/IconCircleList"/>
    <dgm:cxn modelId="{3FEBDCA3-3B1C-4EFC-A512-FCED43C23386}" type="presParOf" srcId="{2BDC106F-CCD0-4263-A2E4-359691EB803A}" destId="{D3FA5EAD-ABA7-45DB-9341-607F8DF8AE61}" srcOrd="3" destOrd="0" presId="urn:microsoft.com/office/officeart/2018/2/layout/IconCircleList"/>
    <dgm:cxn modelId="{D9BE1F7E-8E7F-48EB-B0C4-2A1A78CE7F04}" type="presParOf" srcId="{284840EA-7E05-4086-864E-8B5A9DDED375}" destId="{87C25021-D851-4AC4-A066-3CD65A290352}" srcOrd="3" destOrd="0" presId="urn:microsoft.com/office/officeart/2018/2/layout/IconCircleList"/>
    <dgm:cxn modelId="{06676CF1-3468-4216-BFD5-62FA62A42859}" type="presParOf" srcId="{284840EA-7E05-4086-864E-8B5A9DDED375}" destId="{B965B2DB-EEE6-4D1E-8ACD-FB7B53EEAEC4}" srcOrd="4" destOrd="0" presId="urn:microsoft.com/office/officeart/2018/2/layout/IconCircleList"/>
    <dgm:cxn modelId="{B5647F00-CED3-4EFD-9C6C-BD85A4F01AE3}" type="presParOf" srcId="{B965B2DB-EEE6-4D1E-8ACD-FB7B53EEAEC4}" destId="{2616BBCD-1B51-4BD4-974F-1A38423AF99C}" srcOrd="0" destOrd="0" presId="urn:microsoft.com/office/officeart/2018/2/layout/IconCircleList"/>
    <dgm:cxn modelId="{FF03CBF7-6FBA-4EBF-9FC3-1741B634285B}" type="presParOf" srcId="{B965B2DB-EEE6-4D1E-8ACD-FB7B53EEAEC4}" destId="{E4EE7D00-A116-44A0-9B94-3B2C8EF49CE7}" srcOrd="1" destOrd="0" presId="urn:microsoft.com/office/officeart/2018/2/layout/IconCircleList"/>
    <dgm:cxn modelId="{B4522BD8-8FE7-4070-9E9C-C826A116EF30}" type="presParOf" srcId="{B965B2DB-EEE6-4D1E-8ACD-FB7B53EEAEC4}" destId="{0A2C2819-5D8F-4053-90BE-96C4D8E30548}" srcOrd="2" destOrd="0" presId="urn:microsoft.com/office/officeart/2018/2/layout/IconCircleList"/>
    <dgm:cxn modelId="{0400EA5F-58A0-40C0-8739-D48071823BA9}" type="presParOf" srcId="{B965B2DB-EEE6-4D1E-8ACD-FB7B53EEAEC4}" destId="{9D938A51-C087-4B05-9E0C-BA40BBAEBB0B}" srcOrd="3" destOrd="0" presId="urn:microsoft.com/office/officeart/2018/2/layout/IconCircleList"/>
    <dgm:cxn modelId="{01A3333D-17E7-4271-8022-FF8A6BC3E5F3}" type="presParOf" srcId="{284840EA-7E05-4086-864E-8B5A9DDED375}" destId="{A3275913-1340-4B4E-9441-A6BD165ECD09}" srcOrd="5" destOrd="0" presId="urn:microsoft.com/office/officeart/2018/2/layout/IconCircleList"/>
    <dgm:cxn modelId="{E7B21D15-046E-4CE8-90AA-E5CDBB185336}" type="presParOf" srcId="{284840EA-7E05-4086-864E-8B5A9DDED375}" destId="{7DC932D5-0654-4E3E-9C34-BAC0ECF3AC7B}" srcOrd="6" destOrd="0" presId="urn:microsoft.com/office/officeart/2018/2/layout/IconCircleList"/>
    <dgm:cxn modelId="{75205A76-5E70-43D3-9802-E3C676198734}" type="presParOf" srcId="{7DC932D5-0654-4E3E-9C34-BAC0ECF3AC7B}" destId="{A53923DB-12C0-4D56-84BD-15A5EAEA620F}" srcOrd="0" destOrd="0" presId="urn:microsoft.com/office/officeart/2018/2/layout/IconCircleList"/>
    <dgm:cxn modelId="{6F5E6AFF-0BE5-4723-B35D-596C43E12D0C}" type="presParOf" srcId="{7DC932D5-0654-4E3E-9C34-BAC0ECF3AC7B}" destId="{62400B1A-A43C-475C-8567-14075AD32734}" srcOrd="1" destOrd="0" presId="urn:microsoft.com/office/officeart/2018/2/layout/IconCircleList"/>
    <dgm:cxn modelId="{3F17C024-5FA9-4DA8-9390-8D505A769AD7}" type="presParOf" srcId="{7DC932D5-0654-4E3E-9C34-BAC0ECF3AC7B}" destId="{37012393-4B2A-4ABF-9D1F-1EEF7A938ABE}" srcOrd="2" destOrd="0" presId="urn:microsoft.com/office/officeart/2018/2/layout/IconCircleList"/>
    <dgm:cxn modelId="{C7E021FA-F018-4BE7-A0CC-34585641095B}" type="presParOf" srcId="{7DC932D5-0654-4E3E-9C34-BAC0ECF3AC7B}" destId="{95C6EC3F-5313-4D34-8FB4-02A69F15404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75F405-2294-46F8-BD7C-1FC8AF6DC12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81E4839-7DD9-4A1E-B082-5699BD72EF0F}">
      <dgm:prSet custT="1"/>
      <dgm:spPr/>
      <dgm:t>
        <a:bodyPr/>
        <a:lstStyle/>
        <a:p>
          <a:pPr>
            <a:lnSpc>
              <a:spcPct val="100000"/>
            </a:lnSpc>
          </a:pPr>
          <a:r>
            <a:rPr lang="en-US" sz="2000" dirty="0"/>
            <a:t>1. Den </a:t>
          </a:r>
          <a:r>
            <a:rPr lang="en-US" sz="2000" dirty="0" err="1"/>
            <a:t>befintliga</a:t>
          </a:r>
          <a:r>
            <a:rPr lang="en-US" sz="2000" dirty="0"/>
            <a:t> </a:t>
          </a:r>
          <a:r>
            <a:rPr lang="en-US" sz="2000" dirty="0" err="1"/>
            <a:t>logistiken</a:t>
          </a:r>
          <a:r>
            <a:rPr lang="en-US" sz="2000" dirty="0"/>
            <a:t> </a:t>
          </a:r>
          <a:r>
            <a:rPr lang="en-US" sz="2000" dirty="0" err="1"/>
            <a:t>i</a:t>
          </a:r>
          <a:r>
            <a:rPr lang="en-US" sz="2000" dirty="0"/>
            <a:t> den </a:t>
          </a:r>
          <a:r>
            <a:rPr lang="en-US" sz="2000" dirty="0" err="1"/>
            <a:t>linjära</a:t>
          </a:r>
          <a:r>
            <a:rPr lang="en-US" sz="2000" dirty="0"/>
            <a:t> </a:t>
          </a:r>
          <a:r>
            <a:rPr lang="en-US" sz="2000" dirty="0" err="1"/>
            <a:t>affärsmodellen</a:t>
          </a:r>
          <a:r>
            <a:rPr lang="en-US" sz="2000" dirty="0"/>
            <a:t> </a:t>
          </a:r>
          <a:r>
            <a:rPr lang="en-US" sz="2000" dirty="0" err="1"/>
            <a:t>är</a:t>
          </a:r>
          <a:r>
            <a:rPr lang="en-US" sz="2000" dirty="0"/>
            <a:t> </a:t>
          </a:r>
          <a:r>
            <a:rPr lang="en-US" sz="2000" dirty="0" err="1"/>
            <a:t>ofta</a:t>
          </a:r>
          <a:r>
            <a:rPr lang="en-US" sz="2000" dirty="0"/>
            <a:t> </a:t>
          </a:r>
          <a:r>
            <a:rPr lang="en-US" sz="2000" dirty="0" err="1"/>
            <a:t>en</a:t>
          </a:r>
          <a:r>
            <a:rPr lang="en-US" sz="2000" dirty="0"/>
            <a:t> </a:t>
          </a:r>
          <a:r>
            <a:rPr lang="en-US" sz="2000" dirty="0" err="1"/>
            <a:t>viktig</a:t>
          </a:r>
          <a:r>
            <a:rPr lang="en-US" sz="2000" dirty="0"/>
            <a:t> </a:t>
          </a:r>
          <a:r>
            <a:rPr lang="en-US" sz="2000" dirty="0" err="1"/>
            <a:t>grund</a:t>
          </a:r>
          <a:r>
            <a:rPr lang="en-US" sz="2000" dirty="0"/>
            <a:t> för </a:t>
          </a:r>
          <a:r>
            <a:rPr lang="en-US" sz="2000" dirty="0" err="1"/>
            <a:t>att</a:t>
          </a:r>
          <a:r>
            <a:rPr lang="en-US" sz="2000" dirty="0"/>
            <a:t> </a:t>
          </a:r>
          <a:r>
            <a:rPr lang="en-US" sz="2000" dirty="0" err="1"/>
            <a:t>skapa</a:t>
          </a:r>
          <a:r>
            <a:rPr lang="en-US" sz="2000" dirty="0"/>
            <a:t> </a:t>
          </a:r>
          <a:r>
            <a:rPr lang="en-US" sz="2000" dirty="0" err="1"/>
            <a:t>lönsamhet</a:t>
          </a:r>
          <a:r>
            <a:rPr lang="en-US" sz="2000" dirty="0"/>
            <a:t> </a:t>
          </a:r>
          <a:r>
            <a:rPr lang="en-US" sz="2000" dirty="0" err="1"/>
            <a:t>i</a:t>
          </a:r>
          <a:r>
            <a:rPr lang="en-US" sz="2000" dirty="0"/>
            <a:t> </a:t>
          </a:r>
          <a:r>
            <a:rPr lang="en-US" sz="2000" dirty="0" err="1"/>
            <a:t>cirkulära</a:t>
          </a:r>
          <a:r>
            <a:rPr lang="en-US" sz="2000" dirty="0"/>
            <a:t> </a:t>
          </a:r>
          <a:r>
            <a:rPr lang="en-US" sz="2000" dirty="0" err="1"/>
            <a:t>affärsmodeller</a:t>
          </a:r>
          <a:endParaRPr lang="en-US" sz="2000" dirty="0"/>
        </a:p>
      </dgm:t>
    </dgm:pt>
    <dgm:pt modelId="{D6FDEE8E-BEEF-441B-A13E-8FFB194321B4}" type="parTrans" cxnId="{FC55A47F-0DCD-4B70-B09B-645AE59CEA65}">
      <dgm:prSet/>
      <dgm:spPr/>
      <dgm:t>
        <a:bodyPr/>
        <a:lstStyle/>
        <a:p>
          <a:endParaRPr lang="en-US"/>
        </a:p>
      </dgm:t>
    </dgm:pt>
    <dgm:pt modelId="{FDD6A781-E000-431E-B5A4-95E41479127C}" type="sibTrans" cxnId="{FC55A47F-0DCD-4B70-B09B-645AE59CEA65}">
      <dgm:prSet/>
      <dgm:spPr/>
      <dgm:t>
        <a:bodyPr/>
        <a:lstStyle/>
        <a:p>
          <a:pPr>
            <a:lnSpc>
              <a:spcPct val="100000"/>
            </a:lnSpc>
          </a:pPr>
          <a:endParaRPr lang="en-US"/>
        </a:p>
      </dgm:t>
    </dgm:pt>
    <dgm:pt modelId="{F808BAAC-E0ED-42AA-B27C-DEBD2A8C1326}" type="pres">
      <dgm:prSet presAssocID="{4F75F405-2294-46F8-BD7C-1FC8AF6DC123}" presName="root" presStyleCnt="0">
        <dgm:presLayoutVars>
          <dgm:dir/>
          <dgm:resizeHandles val="exact"/>
        </dgm:presLayoutVars>
      </dgm:prSet>
      <dgm:spPr/>
    </dgm:pt>
    <dgm:pt modelId="{284840EA-7E05-4086-864E-8B5A9DDED375}" type="pres">
      <dgm:prSet presAssocID="{4F75F405-2294-46F8-BD7C-1FC8AF6DC123}" presName="container" presStyleCnt="0">
        <dgm:presLayoutVars>
          <dgm:dir/>
          <dgm:resizeHandles val="exact"/>
        </dgm:presLayoutVars>
      </dgm:prSet>
      <dgm:spPr/>
    </dgm:pt>
    <dgm:pt modelId="{E0F5191C-58CF-49C2-B415-D0B1B5942CA6}" type="pres">
      <dgm:prSet presAssocID="{E81E4839-7DD9-4A1E-B082-5699BD72EF0F}" presName="compNode" presStyleCnt="0"/>
      <dgm:spPr/>
    </dgm:pt>
    <dgm:pt modelId="{702BD083-74E2-4AA1-B586-05E0ACCFB230}" type="pres">
      <dgm:prSet presAssocID="{E81E4839-7DD9-4A1E-B082-5699BD72EF0F}" presName="iconBgRect" presStyleLbl="bgShp" presStyleIdx="0" presStyleCnt="1"/>
      <dgm:spPr/>
    </dgm:pt>
    <dgm:pt modelId="{69A99BEC-F256-41B7-8700-A6B37AD8F3FF}" type="pres">
      <dgm:prSet presAssocID="{E81E4839-7DD9-4A1E-B082-5699BD72EF0F}"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ck"/>
        </a:ext>
      </dgm:extLst>
    </dgm:pt>
    <dgm:pt modelId="{A3C57180-30EA-4BD8-8AA8-3106D8FF0F62}" type="pres">
      <dgm:prSet presAssocID="{E81E4839-7DD9-4A1E-B082-5699BD72EF0F}" presName="spaceRect" presStyleCnt="0"/>
      <dgm:spPr/>
    </dgm:pt>
    <dgm:pt modelId="{FD03E039-E9F2-4C23-A708-02EAACB40852}" type="pres">
      <dgm:prSet presAssocID="{E81E4839-7DD9-4A1E-B082-5699BD72EF0F}" presName="textRect" presStyleLbl="revTx" presStyleIdx="0" presStyleCnt="1" custScaleX="89805" custLinFactNeighborX="-5202" custLinFactNeighborY="6139">
        <dgm:presLayoutVars>
          <dgm:chMax val="1"/>
          <dgm:chPref val="1"/>
        </dgm:presLayoutVars>
      </dgm:prSet>
      <dgm:spPr/>
    </dgm:pt>
  </dgm:ptLst>
  <dgm:cxnLst>
    <dgm:cxn modelId="{8EADA634-C4FD-4471-B33A-139EA89F3EF9}" type="presOf" srcId="{4F75F405-2294-46F8-BD7C-1FC8AF6DC123}" destId="{F808BAAC-E0ED-42AA-B27C-DEBD2A8C1326}" srcOrd="0" destOrd="0" presId="urn:microsoft.com/office/officeart/2018/2/layout/IconCircleList"/>
    <dgm:cxn modelId="{FC55A47F-0DCD-4B70-B09B-645AE59CEA65}" srcId="{4F75F405-2294-46F8-BD7C-1FC8AF6DC123}" destId="{E81E4839-7DD9-4A1E-B082-5699BD72EF0F}" srcOrd="0" destOrd="0" parTransId="{D6FDEE8E-BEEF-441B-A13E-8FFB194321B4}" sibTransId="{FDD6A781-E000-431E-B5A4-95E41479127C}"/>
    <dgm:cxn modelId="{631DC898-C7DA-42F1-A7C7-5352C5B691F7}" type="presOf" srcId="{E81E4839-7DD9-4A1E-B082-5699BD72EF0F}" destId="{FD03E039-E9F2-4C23-A708-02EAACB40852}" srcOrd="0" destOrd="0" presId="urn:microsoft.com/office/officeart/2018/2/layout/IconCircleList"/>
    <dgm:cxn modelId="{204FD866-00EC-4486-8381-DECC7FD55E67}" type="presParOf" srcId="{F808BAAC-E0ED-42AA-B27C-DEBD2A8C1326}" destId="{284840EA-7E05-4086-864E-8B5A9DDED375}" srcOrd="0" destOrd="0" presId="urn:microsoft.com/office/officeart/2018/2/layout/IconCircleList"/>
    <dgm:cxn modelId="{6A606418-11F3-47C5-AAFB-2C71AF43BE48}" type="presParOf" srcId="{284840EA-7E05-4086-864E-8B5A9DDED375}" destId="{E0F5191C-58CF-49C2-B415-D0B1B5942CA6}" srcOrd="0" destOrd="0" presId="urn:microsoft.com/office/officeart/2018/2/layout/IconCircleList"/>
    <dgm:cxn modelId="{42CE4F43-B43A-40DB-BDFA-9F1D2CA99A4A}" type="presParOf" srcId="{E0F5191C-58CF-49C2-B415-D0B1B5942CA6}" destId="{702BD083-74E2-4AA1-B586-05E0ACCFB230}" srcOrd="0" destOrd="0" presId="urn:microsoft.com/office/officeart/2018/2/layout/IconCircleList"/>
    <dgm:cxn modelId="{A2B60C27-3B55-49AF-AF2C-108070BF2E5B}" type="presParOf" srcId="{E0F5191C-58CF-49C2-B415-D0B1B5942CA6}" destId="{69A99BEC-F256-41B7-8700-A6B37AD8F3FF}" srcOrd="1" destOrd="0" presId="urn:microsoft.com/office/officeart/2018/2/layout/IconCircleList"/>
    <dgm:cxn modelId="{93EEC409-4436-435D-B60A-8F19252FE6A0}" type="presParOf" srcId="{E0F5191C-58CF-49C2-B415-D0B1B5942CA6}" destId="{A3C57180-30EA-4BD8-8AA8-3106D8FF0F62}" srcOrd="2" destOrd="0" presId="urn:microsoft.com/office/officeart/2018/2/layout/IconCircleList"/>
    <dgm:cxn modelId="{502290CB-38E4-4323-8284-9792803508C5}" type="presParOf" srcId="{E0F5191C-58CF-49C2-B415-D0B1B5942CA6}" destId="{FD03E039-E9F2-4C23-A708-02EAACB4085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75F405-2294-46F8-BD7C-1FC8AF6DC12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EAACD4E-FA73-41A3-89D7-B2B980A05D8B}">
      <dgm:prSet custT="1"/>
      <dgm:spPr/>
      <dgm:t>
        <a:bodyPr/>
        <a:lstStyle/>
        <a:p>
          <a:pPr>
            <a:lnSpc>
              <a:spcPct val="100000"/>
            </a:lnSpc>
          </a:pPr>
          <a:r>
            <a:rPr lang="en-US" sz="2000" dirty="0"/>
            <a:t>2. Det </a:t>
          </a:r>
          <a:r>
            <a:rPr lang="en-US" sz="2000" dirty="0" err="1"/>
            <a:t>är</a:t>
          </a:r>
          <a:r>
            <a:rPr lang="en-US" sz="2000" dirty="0"/>
            <a:t> </a:t>
          </a:r>
          <a:r>
            <a:rPr lang="en-US" sz="2000" dirty="0" err="1"/>
            <a:t>viktigt</a:t>
          </a:r>
          <a:r>
            <a:rPr lang="en-US" sz="2000" dirty="0"/>
            <a:t> </a:t>
          </a:r>
          <a:r>
            <a:rPr lang="en-US" sz="2000" dirty="0" err="1"/>
            <a:t>att</a:t>
          </a:r>
          <a:r>
            <a:rPr lang="en-US" sz="2000" dirty="0"/>
            <a:t> </a:t>
          </a:r>
          <a:r>
            <a:rPr lang="en-US" sz="2000" dirty="0" err="1"/>
            <a:t>förstå</a:t>
          </a:r>
          <a:r>
            <a:rPr lang="en-US" sz="2000" dirty="0"/>
            <a:t> </a:t>
          </a:r>
          <a:r>
            <a:rPr lang="en-US" sz="2000" dirty="0" err="1"/>
            <a:t>och</a:t>
          </a:r>
          <a:r>
            <a:rPr lang="en-US" sz="2000" dirty="0"/>
            <a:t> </a:t>
          </a:r>
          <a:r>
            <a:rPr lang="en-US" sz="2000" dirty="0" err="1"/>
            <a:t>utgå</a:t>
          </a:r>
          <a:r>
            <a:rPr lang="en-US" sz="2000" dirty="0"/>
            <a:t> </a:t>
          </a:r>
          <a:r>
            <a:rPr lang="en-US" sz="2000" dirty="0" err="1"/>
            <a:t>från</a:t>
          </a:r>
          <a:r>
            <a:rPr lang="en-US" sz="2000" dirty="0"/>
            <a:t> det </a:t>
          </a:r>
          <a:r>
            <a:rPr lang="en-US" sz="2000" dirty="0" err="1"/>
            <a:t>egna</a:t>
          </a:r>
          <a:r>
            <a:rPr lang="en-US" sz="2000" dirty="0"/>
            <a:t> </a:t>
          </a:r>
          <a:r>
            <a:rPr lang="en-US" sz="2000" dirty="0" err="1"/>
            <a:t>företagets</a:t>
          </a:r>
          <a:r>
            <a:rPr lang="en-US" sz="2000" dirty="0"/>
            <a:t> </a:t>
          </a:r>
          <a:r>
            <a:rPr lang="en-US" sz="2000" dirty="0" err="1"/>
            <a:t>förutsättningar</a:t>
          </a:r>
          <a:r>
            <a:rPr lang="en-US" sz="2000" dirty="0"/>
            <a:t> </a:t>
          </a:r>
          <a:r>
            <a:rPr lang="en-US" sz="2000" dirty="0" err="1"/>
            <a:t>i</a:t>
          </a:r>
          <a:r>
            <a:rPr lang="en-US" sz="2000" dirty="0"/>
            <a:t> det </a:t>
          </a:r>
          <a:r>
            <a:rPr lang="en-US" sz="2000" dirty="0" err="1"/>
            <a:t>cirkulära</a:t>
          </a:r>
          <a:r>
            <a:rPr lang="en-US" sz="2000" dirty="0"/>
            <a:t> </a:t>
          </a:r>
          <a:r>
            <a:rPr lang="en-US" sz="2000" dirty="0" err="1"/>
            <a:t>ekosystemet</a:t>
          </a:r>
          <a:r>
            <a:rPr lang="en-US" sz="2000" dirty="0"/>
            <a:t> </a:t>
          </a:r>
          <a:r>
            <a:rPr lang="en-US" sz="2000" dirty="0" err="1"/>
            <a:t>när</a:t>
          </a:r>
          <a:r>
            <a:rPr lang="en-US" sz="2000" dirty="0"/>
            <a:t> </a:t>
          </a:r>
          <a:r>
            <a:rPr lang="en-US" sz="2000" dirty="0" err="1"/>
            <a:t>affärsmodellen</a:t>
          </a:r>
          <a:r>
            <a:rPr lang="en-US" sz="2000" dirty="0"/>
            <a:t> </a:t>
          </a:r>
          <a:r>
            <a:rPr lang="en-US" sz="2000" dirty="0" err="1"/>
            <a:t>utformas</a:t>
          </a:r>
          <a:endParaRPr lang="en-US" sz="2000" dirty="0"/>
        </a:p>
      </dgm:t>
    </dgm:pt>
    <dgm:pt modelId="{1A261E4E-3268-4E8D-B2C3-0DE7917F2637}" type="parTrans" cxnId="{3033751E-FD2C-4E79-AE54-1C30F7CC7F5F}">
      <dgm:prSet/>
      <dgm:spPr/>
      <dgm:t>
        <a:bodyPr/>
        <a:lstStyle/>
        <a:p>
          <a:endParaRPr lang="en-US"/>
        </a:p>
      </dgm:t>
    </dgm:pt>
    <dgm:pt modelId="{4E15228E-AC51-480F-B74E-C5157B31B908}" type="sibTrans" cxnId="{3033751E-FD2C-4E79-AE54-1C30F7CC7F5F}">
      <dgm:prSet/>
      <dgm:spPr/>
      <dgm:t>
        <a:bodyPr/>
        <a:lstStyle/>
        <a:p>
          <a:pPr>
            <a:lnSpc>
              <a:spcPct val="100000"/>
            </a:lnSpc>
          </a:pPr>
          <a:endParaRPr lang="en-US"/>
        </a:p>
      </dgm:t>
    </dgm:pt>
    <dgm:pt modelId="{F808BAAC-E0ED-42AA-B27C-DEBD2A8C1326}" type="pres">
      <dgm:prSet presAssocID="{4F75F405-2294-46F8-BD7C-1FC8AF6DC123}" presName="root" presStyleCnt="0">
        <dgm:presLayoutVars>
          <dgm:dir/>
          <dgm:resizeHandles val="exact"/>
        </dgm:presLayoutVars>
      </dgm:prSet>
      <dgm:spPr/>
    </dgm:pt>
    <dgm:pt modelId="{284840EA-7E05-4086-864E-8B5A9DDED375}" type="pres">
      <dgm:prSet presAssocID="{4F75F405-2294-46F8-BD7C-1FC8AF6DC123}" presName="container" presStyleCnt="0">
        <dgm:presLayoutVars>
          <dgm:dir/>
          <dgm:resizeHandles val="exact"/>
        </dgm:presLayoutVars>
      </dgm:prSet>
      <dgm:spPr/>
    </dgm:pt>
    <dgm:pt modelId="{2BDC106F-CCD0-4263-A2E4-359691EB803A}" type="pres">
      <dgm:prSet presAssocID="{EEAACD4E-FA73-41A3-89D7-B2B980A05D8B}" presName="compNode" presStyleCnt="0"/>
      <dgm:spPr/>
    </dgm:pt>
    <dgm:pt modelId="{B2FD8A7F-C660-48E1-8A7E-8A6DF4A7E2C3}" type="pres">
      <dgm:prSet presAssocID="{EEAACD4E-FA73-41A3-89D7-B2B980A05D8B}" presName="iconBgRect" presStyleLbl="bgShp" presStyleIdx="0" presStyleCnt="1" custScaleX="90689" custScaleY="84810"/>
      <dgm:spPr>
        <a:solidFill>
          <a:schemeClr val="accent6">
            <a:lumMod val="75000"/>
          </a:schemeClr>
        </a:solidFill>
      </dgm:spPr>
    </dgm:pt>
    <dgm:pt modelId="{61F49554-6889-4F36-B410-2213C1CD38F6}" type="pres">
      <dgm:prSet presAssocID="{EEAACD4E-FA73-41A3-89D7-B2B980A05D8B}"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C133945-0D9C-4E60-A179-150434ABA48E}" type="pres">
      <dgm:prSet presAssocID="{EEAACD4E-FA73-41A3-89D7-B2B980A05D8B}" presName="spaceRect" presStyleCnt="0"/>
      <dgm:spPr/>
    </dgm:pt>
    <dgm:pt modelId="{D3FA5EAD-ABA7-45DB-9341-607F8DF8AE61}" type="pres">
      <dgm:prSet presAssocID="{EEAACD4E-FA73-41A3-89D7-B2B980A05D8B}" presName="textRect" presStyleLbl="revTx" presStyleIdx="0" presStyleCnt="1" custScaleX="79829" custLinFactNeighborX="-16084" custLinFactNeighborY="-2946">
        <dgm:presLayoutVars>
          <dgm:chMax val="1"/>
          <dgm:chPref val="1"/>
        </dgm:presLayoutVars>
      </dgm:prSet>
      <dgm:spPr/>
    </dgm:pt>
  </dgm:ptLst>
  <dgm:cxnLst>
    <dgm:cxn modelId="{3033751E-FD2C-4E79-AE54-1C30F7CC7F5F}" srcId="{4F75F405-2294-46F8-BD7C-1FC8AF6DC123}" destId="{EEAACD4E-FA73-41A3-89D7-B2B980A05D8B}" srcOrd="0" destOrd="0" parTransId="{1A261E4E-3268-4E8D-B2C3-0DE7917F2637}" sibTransId="{4E15228E-AC51-480F-B74E-C5157B31B908}"/>
    <dgm:cxn modelId="{8EADA634-C4FD-4471-B33A-139EA89F3EF9}" type="presOf" srcId="{4F75F405-2294-46F8-BD7C-1FC8AF6DC123}" destId="{F808BAAC-E0ED-42AA-B27C-DEBD2A8C1326}" srcOrd="0" destOrd="0" presId="urn:microsoft.com/office/officeart/2018/2/layout/IconCircleList"/>
    <dgm:cxn modelId="{45EC07C6-C377-46A5-9B2D-4854425C216F}" type="presOf" srcId="{EEAACD4E-FA73-41A3-89D7-B2B980A05D8B}" destId="{D3FA5EAD-ABA7-45DB-9341-607F8DF8AE61}" srcOrd="0" destOrd="0" presId="urn:microsoft.com/office/officeart/2018/2/layout/IconCircleList"/>
    <dgm:cxn modelId="{204FD866-00EC-4486-8381-DECC7FD55E67}" type="presParOf" srcId="{F808BAAC-E0ED-42AA-B27C-DEBD2A8C1326}" destId="{284840EA-7E05-4086-864E-8B5A9DDED375}" srcOrd="0" destOrd="0" presId="urn:microsoft.com/office/officeart/2018/2/layout/IconCircleList"/>
    <dgm:cxn modelId="{EB844CFE-EE57-48A5-97A4-9479EB060969}" type="presParOf" srcId="{284840EA-7E05-4086-864E-8B5A9DDED375}" destId="{2BDC106F-CCD0-4263-A2E4-359691EB803A}" srcOrd="0" destOrd="0" presId="urn:microsoft.com/office/officeart/2018/2/layout/IconCircleList"/>
    <dgm:cxn modelId="{A2729B2F-1893-4D88-B9AA-B8F6D880D261}" type="presParOf" srcId="{2BDC106F-CCD0-4263-A2E4-359691EB803A}" destId="{B2FD8A7F-C660-48E1-8A7E-8A6DF4A7E2C3}" srcOrd="0" destOrd="0" presId="urn:microsoft.com/office/officeart/2018/2/layout/IconCircleList"/>
    <dgm:cxn modelId="{657B8C23-EEB8-4052-AC13-A31FDF6F81BC}" type="presParOf" srcId="{2BDC106F-CCD0-4263-A2E4-359691EB803A}" destId="{61F49554-6889-4F36-B410-2213C1CD38F6}" srcOrd="1" destOrd="0" presId="urn:microsoft.com/office/officeart/2018/2/layout/IconCircleList"/>
    <dgm:cxn modelId="{E22AC8A9-A96C-48B2-AA29-056FF388378F}" type="presParOf" srcId="{2BDC106F-CCD0-4263-A2E4-359691EB803A}" destId="{BC133945-0D9C-4E60-A179-150434ABA48E}" srcOrd="2" destOrd="0" presId="urn:microsoft.com/office/officeart/2018/2/layout/IconCircleList"/>
    <dgm:cxn modelId="{3FEBDCA3-3B1C-4EFC-A512-FCED43C23386}" type="presParOf" srcId="{2BDC106F-CCD0-4263-A2E4-359691EB803A}" destId="{D3FA5EAD-ABA7-45DB-9341-607F8DF8AE6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75F405-2294-46F8-BD7C-1FC8AF6DC12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4B958C6-18B4-48A3-9D3C-5D5C1D5E74AF}">
      <dgm:prSet custT="1"/>
      <dgm:spPr/>
      <dgm:t>
        <a:bodyPr/>
        <a:lstStyle/>
        <a:p>
          <a:pPr>
            <a:lnSpc>
              <a:spcPct val="100000"/>
            </a:lnSpc>
          </a:pPr>
          <a:r>
            <a:rPr lang="en-US" sz="2000" dirty="0"/>
            <a:t>3. </a:t>
          </a:r>
          <a:r>
            <a:rPr lang="en-US" sz="2000" dirty="0" err="1"/>
            <a:t>Även</a:t>
          </a:r>
          <a:r>
            <a:rPr lang="en-US" sz="2000" dirty="0"/>
            <a:t> </a:t>
          </a:r>
          <a:r>
            <a:rPr lang="en-US" sz="2000" dirty="0" err="1"/>
            <a:t>en</a:t>
          </a:r>
          <a:r>
            <a:rPr lang="en-US" sz="2000" dirty="0"/>
            <a:t> </a:t>
          </a:r>
          <a:r>
            <a:rPr lang="en-US" sz="2000" dirty="0" err="1"/>
            <a:t>cirkulär</a:t>
          </a:r>
          <a:r>
            <a:rPr lang="en-US" sz="2000" dirty="0"/>
            <a:t> </a:t>
          </a:r>
          <a:r>
            <a:rPr lang="en-US" sz="2000" dirty="0" err="1"/>
            <a:t>affärsmodell</a:t>
          </a:r>
          <a:r>
            <a:rPr lang="en-US" sz="2000" dirty="0"/>
            <a:t> </a:t>
          </a:r>
          <a:r>
            <a:rPr lang="en-US" sz="2000" dirty="0" err="1"/>
            <a:t>som</a:t>
          </a:r>
          <a:r>
            <a:rPr lang="en-US" sz="2000" dirty="0"/>
            <a:t> </a:t>
          </a:r>
          <a:r>
            <a:rPr lang="en-US" sz="2000" dirty="0" err="1"/>
            <a:t>drivs</a:t>
          </a:r>
          <a:r>
            <a:rPr lang="en-US" sz="2000" dirty="0"/>
            <a:t> </a:t>
          </a:r>
          <a:r>
            <a:rPr lang="en-US" sz="2000" dirty="0" err="1"/>
            <a:t>i</a:t>
          </a:r>
          <a:r>
            <a:rPr lang="en-US" sz="2000" dirty="0"/>
            <a:t> </a:t>
          </a:r>
          <a:r>
            <a:rPr lang="en-US" sz="2000" dirty="0" err="1"/>
            <a:t>liten</a:t>
          </a:r>
          <a:r>
            <a:rPr lang="en-US" sz="2000" dirty="0"/>
            <a:t> </a:t>
          </a:r>
          <a:r>
            <a:rPr lang="en-US" sz="2000" dirty="0" err="1"/>
            <a:t>skala</a:t>
          </a:r>
          <a:r>
            <a:rPr lang="en-US" sz="2000" dirty="0"/>
            <a:t> </a:t>
          </a:r>
          <a:r>
            <a:rPr lang="en-US" sz="2000" dirty="0" err="1"/>
            <a:t>väcker</a:t>
          </a:r>
          <a:r>
            <a:rPr lang="en-US" sz="2000" dirty="0"/>
            <a:t> </a:t>
          </a:r>
          <a:r>
            <a:rPr lang="en-US" sz="2000" dirty="0" err="1"/>
            <a:t>många</a:t>
          </a:r>
          <a:r>
            <a:rPr lang="en-US" sz="2000" dirty="0"/>
            <a:t> </a:t>
          </a:r>
          <a:r>
            <a:rPr lang="en-US" sz="2000" dirty="0" err="1"/>
            <a:t>strategiska</a:t>
          </a:r>
          <a:r>
            <a:rPr lang="en-US" sz="2000" dirty="0"/>
            <a:t> </a:t>
          </a:r>
          <a:r>
            <a:rPr lang="en-US" sz="2000" dirty="0" err="1"/>
            <a:t>frågor</a:t>
          </a:r>
          <a:endParaRPr lang="en-US" sz="2000" dirty="0"/>
        </a:p>
      </dgm:t>
    </dgm:pt>
    <dgm:pt modelId="{1B52D97B-5B23-4AA8-A908-F154C635B3C7}" type="parTrans" cxnId="{6381CA73-34B3-448D-9B76-CC6B765808CA}">
      <dgm:prSet/>
      <dgm:spPr/>
      <dgm:t>
        <a:bodyPr/>
        <a:lstStyle/>
        <a:p>
          <a:endParaRPr lang="en-US"/>
        </a:p>
      </dgm:t>
    </dgm:pt>
    <dgm:pt modelId="{8B59F243-841A-41FE-A68A-DB2FAA88AE06}" type="sibTrans" cxnId="{6381CA73-34B3-448D-9B76-CC6B765808CA}">
      <dgm:prSet/>
      <dgm:spPr/>
      <dgm:t>
        <a:bodyPr/>
        <a:lstStyle/>
        <a:p>
          <a:pPr>
            <a:lnSpc>
              <a:spcPct val="100000"/>
            </a:lnSpc>
          </a:pPr>
          <a:endParaRPr lang="en-US"/>
        </a:p>
      </dgm:t>
    </dgm:pt>
    <dgm:pt modelId="{F808BAAC-E0ED-42AA-B27C-DEBD2A8C1326}" type="pres">
      <dgm:prSet presAssocID="{4F75F405-2294-46F8-BD7C-1FC8AF6DC123}" presName="root" presStyleCnt="0">
        <dgm:presLayoutVars>
          <dgm:dir/>
          <dgm:resizeHandles val="exact"/>
        </dgm:presLayoutVars>
      </dgm:prSet>
      <dgm:spPr/>
    </dgm:pt>
    <dgm:pt modelId="{284840EA-7E05-4086-864E-8B5A9DDED375}" type="pres">
      <dgm:prSet presAssocID="{4F75F405-2294-46F8-BD7C-1FC8AF6DC123}" presName="container" presStyleCnt="0">
        <dgm:presLayoutVars>
          <dgm:dir/>
          <dgm:resizeHandles val="exact"/>
        </dgm:presLayoutVars>
      </dgm:prSet>
      <dgm:spPr/>
    </dgm:pt>
    <dgm:pt modelId="{B965B2DB-EEE6-4D1E-8ACD-FB7B53EEAEC4}" type="pres">
      <dgm:prSet presAssocID="{54B958C6-18B4-48A3-9D3C-5D5C1D5E74AF}" presName="compNode" presStyleCnt="0"/>
      <dgm:spPr/>
    </dgm:pt>
    <dgm:pt modelId="{2616BBCD-1B51-4BD4-974F-1A38423AF99C}" type="pres">
      <dgm:prSet presAssocID="{54B958C6-18B4-48A3-9D3C-5D5C1D5E74AF}" presName="iconBgRect" presStyleLbl="bgShp" presStyleIdx="0" presStyleCnt="1"/>
      <dgm:spPr>
        <a:solidFill>
          <a:schemeClr val="tx2">
            <a:lumMod val="50000"/>
            <a:lumOff val="50000"/>
          </a:schemeClr>
        </a:solidFill>
      </dgm:spPr>
    </dgm:pt>
    <dgm:pt modelId="{E4EE7D00-A116-44A0-9B94-3B2C8EF49CE7}" type="pres">
      <dgm:prSet presAssocID="{54B958C6-18B4-48A3-9D3C-5D5C1D5E74AF}"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0A2C2819-5D8F-4053-90BE-96C4D8E30548}" type="pres">
      <dgm:prSet presAssocID="{54B958C6-18B4-48A3-9D3C-5D5C1D5E74AF}" presName="spaceRect" presStyleCnt="0"/>
      <dgm:spPr/>
    </dgm:pt>
    <dgm:pt modelId="{9D938A51-C087-4B05-9E0C-BA40BBAEBB0B}" type="pres">
      <dgm:prSet presAssocID="{54B958C6-18B4-48A3-9D3C-5D5C1D5E74AF}" presName="textRect" presStyleLbl="revTx" presStyleIdx="0" presStyleCnt="1" custScaleX="74404" custLinFactNeighborX="-17015">
        <dgm:presLayoutVars>
          <dgm:chMax val="1"/>
          <dgm:chPref val="1"/>
        </dgm:presLayoutVars>
      </dgm:prSet>
      <dgm:spPr/>
    </dgm:pt>
  </dgm:ptLst>
  <dgm:cxnLst>
    <dgm:cxn modelId="{8EADA634-C4FD-4471-B33A-139EA89F3EF9}" type="presOf" srcId="{4F75F405-2294-46F8-BD7C-1FC8AF6DC123}" destId="{F808BAAC-E0ED-42AA-B27C-DEBD2A8C1326}" srcOrd="0" destOrd="0" presId="urn:microsoft.com/office/officeart/2018/2/layout/IconCircleList"/>
    <dgm:cxn modelId="{6381CA73-34B3-448D-9B76-CC6B765808CA}" srcId="{4F75F405-2294-46F8-BD7C-1FC8AF6DC123}" destId="{54B958C6-18B4-48A3-9D3C-5D5C1D5E74AF}" srcOrd="0" destOrd="0" parTransId="{1B52D97B-5B23-4AA8-A908-F154C635B3C7}" sibTransId="{8B59F243-841A-41FE-A68A-DB2FAA88AE06}"/>
    <dgm:cxn modelId="{B709EFA1-1384-4A36-8DB4-1245E7A16D5C}" type="presOf" srcId="{54B958C6-18B4-48A3-9D3C-5D5C1D5E74AF}" destId="{9D938A51-C087-4B05-9E0C-BA40BBAEBB0B}" srcOrd="0" destOrd="0" presId="urn:microsoft.com/office/officeart/2018/2/layout/IconCircleList"/>
    <dgm:cxn modelId="{204FD866-00EC-4486-8381-DECC7FD55E67}" type="presParOf" srcId="{F808BAAC-E0ED-42AA-B27C-DEBD2A8C1326}" destId="{284840EA-7E05-4086-864E-8B5A9DDED375}" srcOrd="0" destOrd="0" presId="urn:microsoft.com/office/officeart/2018/2/layout/IconCircleList"/>
    <dgm:cxn modelId="{06676CF1-3468-4216-BFD5-62FA62A42859}" type="presParOf" srcId="{284840EA-7E05-4086-864E-8B5A9DDED375}" destId="{B965B2DB-EEE6-4D1E-8ACD-FB7B53EEAEC4}" srcOrd="0" destOrd="0" presId="urn:microsoft.com/office/officeart/2018/2/layout/IconCircleList"/>
    <dgm:cxn modelId="{B5647F00-CED3-4EFD-9C6C-BD85A4F01AE3}" type="presParOf" srcId="{B965B2DB-EEE6-4D1E-8ACD-FB7B53EEAEC4}" destId="{2616BBCD-1B51-4BD4-974F-1A38423AF99C}" srcOrd="0" destOrd="0" presId="urn:microsoft.com/office/officeart/2018/2/layout/IconCircleList"/>
    <dgm:cxn modelId="{FF03CBF7-6FBA-4EBF-9FC3-1741B634285B}" type="presParOf" srcId="{B965B2DB-EEE6-4D1E-8ACD-FB7B53EEAEC4}" destId="{E4EE7D00-A116-44A0-9B94-3B2C8EF49CE7}" srcOrd="1" destOrd="0" presId="urn:microsoft.com/office/officeart/2018/2/layout/IconCircleList"/>
    <dgm:cxn modelId="{B4522BD8-8FE7-4070-9E9C-C826A116EF30}" type="presParOf" srcId="{B965B2DB-EEE6-4D1E-8ACD-FB7B53EEAEC4}" destId="{0A2C2819-5D8F-4053-90BE-96C4D8E30548}" srcOrd="2" destOrd="0" presId="urn:microsoft.com/office/officeart/2018/2/layout/IconCircleList"/>
    <dgm:cxn modelId="{0400EA5F-58A0-40C0-8739-D48071823BA9}" type="presParOf" srcId="{B965B2DB-EEE6-4D1E-8ACD-FB7B53EEAEC4}" destId="{9D938A51-C087-4B05-9E0C-BA40BBAEBB0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75F405-2294-46F8-BD7C-1FC8AF6DC12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B71DB69-0613-400D-A0E2-4E19DD56C5E6}">
      <dgm:prSet custT="1"/>
      <dgm:spPr/>
      <dgm:t>
        <a:bodyPr/>
        <a:lstStyle/>
        <a:p>
          <a:pPr>
            <a:lnSpc>
              <a:spcPct val="100000"/>
            </a:lnSpc>
          </a:pPr>
          <a:r>
            <a:rPr lang="en-US" sz="2000" dirty="0"/>
            <a:t>4. </a:t>
          </a:r>
          <a:r>
            <a:rPr lang="en-US" sz="2000" dirty="0" err="1"/>
            <a:t>Lönsamheten</a:t>
          </a:r>
          <a:r>
            <a:rPr lang="en-US" sz="2000" dirty="0"/>
            <a:t> </a:t>
          </a:r>
          <a:r>
            <a:rPr lang="en-US" sz="2000" dirty="0" err="1"/>
            <a:t>i</a:t>
          </a:r>
          <a:r>
            <a:rPr lang="en-US" sz="2000" dirty="0"/>
            <a:t> </a:t>
          </a:r>
          <a:r>
            <a:rPr lang="en-US" sz="2000" dirty="0" err="1"/>
            <a:t>cirkulära</a:t>
          </a:r>
          <a:r>
            <a:rPr lang="en-US" sz="2000" dirty="0"/>
            <a:t> </a:t>
          </a:r>
          <a:r>
            <a:rPr lang="en-US" sz="2000" dirty="0" err="1"/>
            <a:t>affärsmodeller</a:t>
          </a:r>
          <a:r>
            <a:rPr lang="en-US" sz="2000" dirty="0"/>
            <a:t> </a:t>
          </a:r>
          <a:r>
            <a:rPr lang="en-US" sz="2000" dirty="0" err="1"/>
            <a:t>behöver</a:t>
          </a:r>
          <a:r>
            <a:rPr lang="en-US" sz="2000" dirty="0"/>
            <a:t> </a:t>
          </a:r>
          <a:r>
            <a:rPr lang="en-US" sz="2000" dirty="0" err="1"/>
            <a:t>synliggöras</a:t>
          </a:r>
          <a:r>
            <a:rPr lang="en-US" sz="2000" dirty="0"/>
            <a:t> </a:t>
          </a:r>
          <a:r>
            <a:rPr lang="en-US" sz="2000" dirty="0" err="1"/>
            <a:t>och</a:t>
          </a:r>
          <a:r>
            <a:rPr lang="en-US" sz="2000" dirty="0"/>
            <a:t> </a:t>
          </a:r>
          <a:r>
            <a:rPr lang="en-US" sz="2000" dirty="0" err="1"/>
            <a:t>konkretiseras</a:t>
          </a:r>
          <a:endParaRPr lang="en-US" sz="2000" dirty="0"/>
        </a:p>
      </dgm:t>
    </dgm:pt>
    <dgm:pt modelId="{C782BC7A-0AEB-4AD3-AE37-0091E6A8F917}" type="parTrans" cxnId="{35B8C332-A901-49AA-AB04-81335F2AC605}">
      <dgm:prSet/>
      <dgm:spPr/>
      <dgm:t>
        <a:bodyPr/>
        <a:lstStyle/>
        <a:p>
          <a:endParaRPr lang="en-US"/>
        </a:p>
      </dgm:t>
    </dgm:pt>
    <dgm:pt modelId="{B550060F-DB46-4431-84B8-BF702711DCBB}" type="sibTrans" cxnId="{35B8C332-A901-49AA-AB04-81335F2AC605}">
      <dgm:prSet/>
      <dgm:spPr/>
      <dgm:t>
        <a:bodyPr/>
        <a:lstStyle/>
        <a:p>
          <a:endParaRPr lang="en-US"/>
        </a:p>
      </dgm:t>
    </dgm:pt>
    <dgm:pt modelId="{F808BAAC-E0ED-42AA-B27C-DEBD2A8C1326}" type="pres">
      <dgm:prSet presAssocID="{4F75F405-2294-46F8-BD7C-1FC8AF6DC123}" presName="root" presStyleCnt="0">
        <dgm:presLayoutVars>
          <dgm:dir/>
          <dgm:resizeHandles val="exact"/>
        </dgm:presLayoutVars>
      </dgm:prSet>
      <dgm:spPr/>
    </dgm:pt>
    <dgm:pt modelId="{284840EA-7E05-4086-864E-8B5A9DDED375}" type="pres">
      <dgm:prSet presAssocID="{4F75F405-2294-46F8-BD7C-1FC8AF6DC123}" presName="container" presStyleCnt="0">
        <dgm:presLayoutVars>
          <dgm:dir/>
          <dgm:resizeHandles val="exact"/>
        </dgm:presLayoutVars>
      </dgm:prSet>
      <dgm:spPr/>
    </dgm:pt>
    <dgm:pt modelId="{7DC932D5-0654-4E3E-9C34-BAC0ECF3AC7B}" type="pres">
      <dgm:prSet presAssocID="{BB71DB69-0613-400D-A0E2-4E19DD56C5E6}" presName="compNode" presStyleCnt="0"/>
      <dgm:spPr/>
    </dgm:pt>
    <dgm:pt modelId="{A53923DB-12C0-4D56-84BD-15A5EAEA620F}" type="pres">
      <dgm:prSet presAssocID="{BB71DB69-0613-400D-A0E2-4E19DD56C5E6}" presName="iconBgRect" presStyleLbl="bgShp" presStyleIdx="0" presStyleCnt="1"/>
      <dgm:spPr>
        <a:solidFill>
          <a:schemeClr val="accent5">
            <a:lumMod val="75000"/>
          </a:schemeClr>
        </a:solidFill>
      </dgm:spPr>
    </dgm:pt>
    <dgm:pt modelId="{62400B1A-A43C-475C-8567-14075AD32734}" type="pres">
      <dgm:prSet presAssocID="{BB71DB69-0613-400D-A0E2-4E19DD56C5E6}"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ynt"/>
        </a:ext>
      </dgm:extLst>
    </dgm:pt>
    <dgm:pt modelId="{37012393-4B2A-4ABF-9D1F-1EEF7A938ABE}" type="pres">
      <dgm:prSet presAssocID="{BB71DB69-0613-400D-A0E2-4E19DD56C5E6}" presName="spaceRect" presStyleCnt="0"/>
      <dgm:spPr/>
    </dgm:pt>
    <dgm:pt modelId="{95C6EC3F-5313-4D34-8FB4-02A69F154046}" type="pres">
      <dgm:prSet presAssocID="{BB71DB69-0613-400D-A0E2-4E19DD56C5E6}" presName="textRect" presStyleLbl="revTx" presStyleIdx="0" presStyleCnt="1" custScaleX="72284" custLinFactNeighborX="-17270" custLinFactNeighborY="1809">
        <dgm:presLayoutVars>
          <dgm:chMax val="1"/>
          <dgm:chPref val="1"/>
        </dgm:presLayoutVars>
      </dgm:prSet>
      <dgm:spPr/>
    </dgm:pt>
  </dgm:ptLst>
  <dgm:cxnLst>
    <dgm:cxn modelId="{35B8C332-A901-49AA-AB04-81335F2AC605}" srcId="{4F75F405-2294-46F8-BD7C-1FC8AF6DC123}" destId="{BB71DB69-0613-400D-A0E2-4E19DD56C5E6}" srcOrd="0" destOrd="0" parTransId="{C782BC7A-0AEB-4AD3-AE37-0091E6A8F917}" sibTransId="{B550060F-DB46-4431-84B8-BF702711DCBB}"/>
    <dgm:cxn modelId="{8EADA634-C4FD-4471-B33A-139EA89F3EF9}" type="presOf" srcId="{4F75F405-2294-46F8-BD7C-1FC8AF6DC123}" destId="{F808BAAC-E0ED-42AA-B27C-DEBD2A8C1326}" srcOrd="0" destOrd="0" presId="urn:microsoft.com/office/officeart/2018/2/layout/IconCircleList"/>
    <dgm:cxn modelId="{707620D5-D05F-4891-9387-69CE04EED4BD}" type="presOf" srcId="{BB71DB69-0613-400D-A0E2-4E19DD56C5E6}" destId="{95C6EC3F-5313-4D34-8FB4-02A69F154046}" srcOrd="0" destOrd="0" presId="urn:microsoft.com/office/officeart/2018/2/layout/IconCircleList"/>
    <dgm:cxn modelId="{204FD866-00EC-4486-8381-DECC7FD55E67}" type="presParOf" srcId="{F808BAAC-E0ED-42AA-B27C-DEBD2A8C1326}" destId="{284840EA-7E05-4086-864E-8B5A9DDED375}" srcOrd="0" destOrd="0" presId="urn:microsoft.com/office/officeart/2018/2/layout/IconCircleList"/>
    <dgm:cxn modelId="{E7B21D15-046E-4CE8-90AA-E5CDBB185336}" type="presParOf" srcId="{284840EA-7E05-4086-864E-8B5A9DDED375}" destId="{7DC932D5-0654-4E3E-9C34-BAC0ECF3AC7B}" srcOrd="0" destOrd="0" presId="urn:microsoft.com/office/officeart/2018/2/layout/IconCircleList"/>
    <dgm:cxn modelId="{75205A76-5E70-43D3-9802-E3C676198734}" type="presParOf" srcId="{7DC932D5-0654-4E3E-9C34-BAC0ECF3AC7B}" destId="{A53923DB-12C0-4D56-84BD-15A5EAEA620F}" srcOrd="0" destOrd="0" presId="urn:microsoft.com/office/officeart/2018/2/layout/IconCircleList"/>
    <dgm:cxn modelId="{6F5E6AFF-0BE5-4723-B35D-596C43E12D0C}" type="presParOf" srcId="{7DC932D5-0654-4E3E-9C34-BAC0ECF3AC7B}" destId="{62400B1A-A43C-475C-8567-14075AD32734}" srcOrd="1" destOrd="0" presId="urn:microsoft.com/office/officeart/2018/2/layout/IconCircleList"/>
    <dgm:cxn modelId="{3F17C024-5FA9-4DA8-9390-8D505A769AD7}" type="presParOf" srcId="{7DC932D5-0654-4E3E-9C34-BAC0ECF3AC7B}" destId="{37012393-4B2A-4ABF-9D1F-1EEF7A938ABE}" srcOrd="2" destOrd="0" presId="urn:microsoft.com/office/officeart/2018/2/layout/IconCircleList"/>
    <dgm:cxn modelId="{C7E021FA-F018-4BE7-A0CC-34585641095B}" type="presParOf" srcId="{7DC932D5-0654-4E3E-9C34-BAC0ECF3AC7B}" destId="{95C6EC3F-5313-4D34-8FB4-02A69F15404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6D57E-CC26-A44F-B1B7-9183B65441BC}">
      <dsp:nvSpPr>
        <dsp:cNvPr id="0" name=""/>
        <dsp:cNvSpPr/>
      </dsp:nvSpPr>
      <dsp:spPr>
        <a:xfrm>
          <a:off x="2848" y="763727"/>
          <a:ext cx="3470133" cy="1388053"/>
        </a:xfrm>
        <a:prstGeom prst="chevron">
          <a:avLst/>
        </a:prstGeom>
        <a:solidFill>
          <a:schemeClr val="bg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rPr>
            <a:t>Lönsamhet i cirkulära affärsmodeller är en nyckel för att kunna skala upp den cirkulära ekonomin</a:t>
          </a:r>
        </a:p>
      </dsp:txBody>
      <dsp:txXfrm>
        <a:off x="696875" y="763727"/>
        <a:ext cx="2082080" cy="1388053"/>
      </dsp:txXfrm>
    </dsp:sp>
    <dsp:sp modelId="{BBD5487E-E9A8-FD43-9D60-375A99EB855F}">
      <dsp:nvSpPr>
        <dsp:cNvPr id="0" name=""/>
        <dsp:cNvSpPr/>
      </dsp:nvSpPr>
      <dsp:spPr>
        <a:xfrm>
          <a:off x="3125967" y="763727"/>
          <a:ext cx="3470133" cy="1388053"/>
        </a:xfrm>
        <a:prstGeom prst="chevron">
          <a:avLst/>
        </a:prstGeom>
        <a:solidFill>
          <a:schemeClr val="bg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rPr>
            <a:t>Hantering, lagring och transporter i det fysiska flödet spelar en avgörande roll för en sådan lönsamhet</a:t>
          </a:r>
        </a:p>
      </dsp:txBody>
      <dsp:txXfrm>
        <a:off x="3819994" y="763727"/>
        <a:ext cx="2082080" cy="1388053"/>
      </dsp:txXfrm>
    </dsp:sp>
    <dsp:sp modelId="{4E328E83-AEFD-C844-B4CE-31F791982383}">
      <dsp:nvSpPr>
        <dsp:cNvPr id="0" name=""/>
        <dsp:cNvSpPr/>
      </dsp:nvSpPr>
      <dsp:spPr>
        <a:xfrm>
          <a:off x="6249087" y="763727"/>
          <a:ext cx="3470133" cy="1388053"/>
        </a:xfrm>
        <a:prstGeom prst="chevron">
          <a:avLst/>
        </a:prstGeom>
        <a:solidFill>
          <a:schemeClr val="bg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kern="1200">
              <a:solidFill>
                <a:schemeClr val="tx1"/>
              </a:solidFill>
            </a:rPr>
            <a:t>Trots det vet vi idag relativt lite om hur dessa logistikaktiviteter påverkar lönsamheten</a:t>
          </a:r>
          <a:endParaRPr lang="sv-SE" sz="1600" kern="1200" dirty="0">
            <a:solidFill>
              <a:schemeClr val="tx1"/>
            </a:solidFill>
          </a:endParaRPr>
        </a:p>
      </dsp:txBody>
      <dsp:txXfrm>
        <a:off x="6943114" y="763727"/>
        <a:ext cx="2082080" cy="1388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BD083-74E2-4AA1-B586-05E0ACCFB230}">
      <dsp:nvSpPr>
        <dsp:cNvPr id="0" name=""/>
        <dsp:cNvSpPr/>
      </dsp:nvSpPr>
      <dsp:spPr>
        <a:xfrm>
          <a:off x="210785" y="547086"/>
          <a:ext cx="1335114" cy="13351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99BEC-F256-41B7-8700-A6B37AD8F3FF}">
      <dsp:nvSpPr>
        <dsp:cNvPr id="0" name=""/>
        <dsp:cNvSpPr/>
      </dsp:nvSpPr>
      <dsp:spPr>
        <a:xfrm>
          <a:off x="491159" y="827460"/>
          <a:ext cx="774366" cy="774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03E039-E9F2-4C23-A708-02EAACB40852}">
      <dsp:nvSpPr>
        <dsp:cNvPr id="0" name=""/>
        <dsp:cNvSpPr/>
      </dsp:nvSpPr>
      <dsp:spPr>
        <a:xfrm>
          <a:off x="1831996" y="547086"/>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1. Den </a:t>
          </a:r>
          <a:r>
            <a:rPr lang="en-US" sz="1900" kern="1200" dirty="0" err="1"/>
            <a:t>befintliga</a:t>
          </a:r>
          <a:r>
            <a:rPr lang="en-US" sz="1900" kern="1200" dirty="0"/>
            <a:t> </a:t>
          </a:r>
          <a:r>
            <a:rPr lang="en-US" sz="1900" kern="1200" dirty="0" err="1"/>
            <a:t>logistiken</a:t>
          </a:r>
          <a:r>
            <a:rPr lang="en-US" sz="1900" kern="1200" dirty="0"/>
            <a:t> </a:t>
          </a:r>
          <a:r>
            <a:rPr lang="en-US" sz="1900" kern="1200" dirty="0" err="1"/>
            <a:t>i</a:t>
          </a:r>
          <a:r>
            <a:rPr lang="en-US" sz="1900" kern="1200" dirty="0"/>
            <a:t> den </a:t>
          </a:r>
          <a:r>
            <a:rPr lang="en-US" sz="1900" kern="1200" dirty="0" err="1"/>
            <a:t>linjära</a:t>
          </a:r>
          <a:r>
            <a:rPr lang="en-US" sz="1900" kern="1200" dirty="0"/>
            <a:t> </a:t>
          </a:r>
          <a:r>
            <a:rPr lang="en-US" sz="1900" kern="1200" dirty="0" err="1"/>
            <a:t>affärsmodellen</a:t>
          </a:r>
          <a:r>
            <a:rPr lang="en-US" sz="1900" kern="1200" dirty="0"/>
            <a:t> </a:t>
          </a:r>
          <a:r>
            <a:rPr lang="en-US" sz="1900" kern="1200" dirty="0" err="1"/>
            <a:t>är</a:t>
          </a:r>
          <a:r>
            <a:rPr lang="en-US" sz="1900" kern="1200" dirty="0"/>
            <a:t> </a:t>
          </a:r>
          <a:r>
            <a:rPr lang="en-US" sz="1900" kern="1200" dirty="0" err="1"/>
            <a:t>ofta</a:t>
          </a:r>
          <a:r>
            <a:rPr lang="en-US" sz="1900" kern="1200" dirty="0"/>
            <a:t> </a:t>
          </a:r>
          <a:r>
            <a:rPr lang="en-US" sz="1900" kern="1200" dirty="0" err="1"/>
            <a:t>en</a:t>
          </a:r>
          <a:r>
            <a:rPr lang="en-US" sz="1900" kern="1200" dirty="0"/>
            <a:t> </a:t>
          </a:r>
          <a:r>
            <a:rPr lang="en-US" sz="1900" kern="1200" dirty="0" err="1"/>
            <a:t>viktig</a:t>
          </a:r>
          <a:r>
            <a:rPr lang="en-US" sz="1900" kern="1200" dirty="0"/>
            <a:t> </a:t>
          </a:r>
          <a:r>
            <a:rPr lang="en-US" sz="1900" kern="1200" dirty="0" err="1"/>
            <a:t>grund</a:t>
          </a:r>
          <a:r>
            <a:rPr lang="en-US" sz="1900" kern="1200" dirty="0"/>
            <a:t> för </a:t>
          </a:r>
          <a:r>
            <a:rPr lang="en-US" sz="1900" kern="1200" dirty="0" err="1"/>
            <a:t>att</a:t>
          </a:r>
          <a:r>
            <a:rPr lang="en-US" sz="1900" kern="1200" dirty="0"/>
            <a:t> </a:t>
          </a:r>
          <a:r>
            <a:rPr lang="en-US" sz="1900" kern="1200" dirty="0" err="1"/>
            <a:t>skapa</a:t>
          </a:r>
          <a:r>
            <a:rPr lang="en-US" sz="1900" kern="1200" dirty="0"/>
            <a:t> </a:t>
          </a:r>
          <a:r>
            <a:rPr lang="en-US" sz="1900" kern="1200" dirty="0" err="1"/>
            <a:t>lönsamhet</a:t>
          </a:r>
          <a:r>
            <a:rPr lang="en-US" sz="1900" kern="1200" dirty="0"/>
            <a:t> </a:t>
          </a:r>
          <a:r>
            <a:rPr lang="en-US" sz="1900" kern="1200" dirty="0" err="1"/>
            <a:t>i</a:t>
          </a:r>
          <a:r>
            <a:rPr lang="en-US" sz="1900" kern="1200" dirty="0"/>
            <a:t> </a:t>
          </a:r>
          <a:r>
            <a:rPr lang="en-US" sz="1900" kern="1200" dirty="0" err="1"/>
            <a:t>cirkulära</a:t>
          </a:r>
          <a:r>
            <a:rPr lang="en-US" sz="1900" kern="1200" dirty="0"/>
            <a:t> </a:t>
          </a:r>
          <a:r>
            <a:rPr lang="en-US" sz="1900" kern="1200" dirty="0" err="1"/>
            <a:t>affärsmodeller</a:t>
          </a:r>
          <a:endParaRPr lang="en-US" sz="1900" kern="1200" dirty="0"/>
        </a:p>
      </dsp:txBody>
      <dsp:txXfrm>
        <a:off x="1831996" y="547086"/>
        <a:ext cx="3147056" cy="1335114"/>
      </dsp:txXfrm>
    </dsp:sp>
    <dsp:sp modelId="{B2FD8A7F-C660-48E1-8A7E-8A6DF4A7E2C3}">
      <dsp:nvSpPr>
        <dsp:cNvPr id="0" name=""/>
        <dsp:cNvSpPr/>
      </dsp:nvSpPr>
      <dsp:spPr>
        <a:xfrm>
          <a:off x="5527403" y="547086"/>
          <a:ext cx="1335114" cy="13351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F49554-6889-4F36-B410-2213C1CD38F6}">
      <dsp:nvSpPr>
        <dsp:cNvPr id="0" name=""/>
        <dsp:cNvSpPr/>
      </dsp:nvSpPr>
      <dsp:spPr>
        <a:xfrm>
          <a:off x="5807777" y="827460"/>
          <a:ext cx="774366" cy="774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FA5EAD-ABA7-45DB-9341-607F8DF8AE61}">
      <dsp:nvSpPr>
        <dsp:cNvPr id="0" name=""/>
        <dsp:cNvSpPr/>
      </dsp:nvSpPr>
      <dsp:spPr>
        <a:xfrm>
          <a:off x="7148614" y="547086"/>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2. Det </a:t>
          </a:r>
          <a:r>
            <a:rPr lang="en-US" sz="1900" kern="1200" dirty="0" err="1"/>
            <a:t>är</a:t>
          </a:r>
          <a:r>
            <a:rPr lang="en-US" sz="1900" kern="1200" dirty="0"/>
            <a:t> </a:t>
          </a:r>
          <a:r>
            <a:rPr lang="en-US" sz="1900" kern="1200" dirty="0" err="1"/>
            <a:t>viktigt</a:t>
          </a:r>
          <a:r>
            <a:rPr lang="en-US" sz="1900" kern="1200" dirty="0"/>
            <a:t> </a:t>
          </a:r>
          <a:r>
            <a:rPr lang="en-US" sz="1900" kern="1200" dirty="0" err="1"/>
            <a:t>att</a:t>
          </a:r>
          <a:r>
            <a:rPr lang="en-US" sz="1900" kern="1200" dirty="0"/>
            <a:t> </a:t>
          </a:r>
          <a:r>
            <a:rPr lang="en-US" sz="1900" kern="1200" dirty="0" err="1"/>
            <a:t>förstå</a:t>
          </a:r>
          <a:r>
            <a:rPr lang="en-US" sz="1900" kern="1200" dirty="0"/>
            <a:t> </a:t>
          </a:r>
          <a:r>
            <a:rPr lang="en-US" sz="1900" kern="1200" dirty="0" err="1"/>
            <a:t>och</a:t>
          </a:r>
          <a:r>
            <a:rPr lang="en-US" sz="1900" kern="1200" dirty="0"/>
            <a:t> </a:t>
          </a:r>
          <a:r>
            <a:rPr lang="en-US" sz="1900" kern="1200" dirty="0" err="1"/>
            <a:t>utgå</a:t>
          </a:r>
          <a:r>
            <a:rPr lang="en-US" sz="1900" kern="1200" dirty="0"/>
            <a:t> </a:t>
          </a:r>
          <a:r>
            <a:rPr lang="en-US" sz="1900" kern="1200" dirty="0" err="1"/>
            <a:t>från</a:t>
          </a:r>
          <a:r>
            <a:rPr lang="en-US" sz="1900" kern="1200" dirty="0"/>
            <a:t> det </a:t>
          </a:r>
          <a:r>
            <a:rPr lang="en-US" sz="1900" kern="1200" dirty="0" err="1"/>
            <a:t>egna</a:t>
          </a:r>
          <a:r>
            <a:rPr lang="en-US" sz="1900" kern="1200" dirty="0"/>
            <a:t> </a:t>
          </a:r>
          <a:r>
            <a:rPr lang="en-US" sz="1900" kern="1200" dirty="0" err="1"/>
            <a:t>företagets</a:t>
          </a:r>
          <a:r>
            <a:rPr lang="en-US" sz="1900" kern="1200" dirty="0"/>
            <a:t> </a:t>
          </a:r>
          <a:r>
            <a:rPr lang="en-US" sz="1900" kern="1200" dirty="0" err="1"/>
            <a:t>förutsättningar</a:t>
          </a:r>
          <a:r>
            <a:rPr lang="en-US" sz="1900" kern="1200" dirty="0"/>
            <a:t> </a:t>
          </a:r>
          <a:r>
            <a:rPr lang="en-US" sz="1900" kern="1200" dirty="0" err="1"/>
            <a:t>i</a:t>
          </a:r>
          <a:r>
            <a:rPr lang="en-US" sz="1900" kern="1200" dirty="0"/>
            <a:t> det </a:t>
          </a:r>
          <a:r>
            <a:rPr lang="en-US" sz="1900" kern="1200" dirty="0" err="1"/>
            <a:t>cirkulära</a:t>
          </a:r>
          <a:r>
            <a:rPr lang="en-US" sz="1900" kern="1200" dirty="0"/>
            <a:t> </a:t>
          </a:r>
          <a:r>
            <a:rPr lang="en-US" sz="1900" kern="1200" dirty="0" err="1"/>
            <a:t>ekosystemet</a:t>
          </a:r>
          <a:r>
            <a:rPr lang="en-US" sz="1900" kern="1200" dirty="0"/>
            <a:t> </a:t>
          </a:r>
          <a:r>
            <a:rPr lang="en-US" sz="1900" kern="1200" dirty="0" err="1"/>
            <a:t>när</a:t>
          </a:r>
          <a:r>
            <a:rPr lang="en-US" sz="1900" kern="1200" dirty="0"/>
            <a:t> </a:t>
          </a:r>
          <a:r>
            <a:rPr lang="en-US" sz="1900" kern="1200" dirty="0" err="1"/>
            <a:t>affärsmodellen</a:t>
          </a:r>
          <a:r>
            <a:rPr lang="en-US" sz="1900" kern="1200" dirty="0"/>
            <a:t> </a:t>
          </a:r>
          <a:r>
            <a:rPr lang="en-US" sz="1900" kern="1200" dirty="0" err="1"/>
            <a:t>utformas</a:t>
          </a:r>
          <a:endParaRPr lang="en-US" sz="1900" kern="1200" dirty="0"/>
        </a:p>
      </dsp:txBody>
      <dsp:txXfrm>
        <a:off x="7148614" y="547086"/>
        <a:ext cx="3147056" cy="1335114"/>
      </dsp:txXfrm>
    </dsp:sp>
    <dsp:sp modelId="{2616BBCD-1B51-4BD4-974F-1A38423AF99C}">
      <dsp:nvSpPr>
        <dsp:cNvPr id="0" name=""/>
        <dsp:cNvSpPr/>
      </dsp:nvSpPr>
      <dsp:spPr>
        <a:xfrm>
          <a:off x="210785" y="2653223"/>
          <a:ext cx="1335114" cy="13351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EE7D00-A116-44A0-9B94-3B2C8EF49CE7}">
      <dsp:nvSpPr>
        <dsp:cNvPr id="0" name=""/>
        <dsp:cNvSpPr/>
      </dsp:nvSpPr>
      <dsp:spPr>
        <a:xfrm>
          <a:off x="491159" y="2933597"/>
          <a:ext cx="774366" cy="7743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938A51-C087-4B05-9E0C-BA40BBAEBB0B}">
      <dsp:nvSpPr>
        <dsp:cNvPr id="0" name=""/>
        <dsp:cNvSpPr/>
      </dsp:nvSpPr>
      <dsp:spPr>
        <a:xfrm>
          <a:off x="1831996" y="2653223"/>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3. </a:t>
          </a:r>
          <a:r>
            <a:rPr lang="en-US" sz="1900" kern="1200" dirty="0" err="1"/>
            <a:t>Även</a:t>
          </a:r>
          <a:r>
            <a:rPr lang="en-US" sz="1900" kern="1200" dirty="0"/>
            <a:t> </a:t>
          </a:r>
          <a:r>
            <a:rPr lang="en-US" sz="1900" kern="1200" dirty="0" err="1"/>
            <a:t>en</a:t>
          </a:r>
          <a:r>
            <a:rPr lang="en-US" sz="1900" kern="1200" dirty="0"/>
            <a:t> </a:t>
          </a:r>
          <a:r>
            <a:rPr lang="en-US" sz="1900" kern="1200" dirty="0" err="1"/>
            <a:t>cirkulär</a:t>
          </a:r>
          <a:r>
            <a:rPr lang="en-US" sz="1900" kern="1200" dirty="0"/>
            <a:t> </a:t>
          </a:r>
          <a:r>
            <a:rPr lang="en-US" sz="1900" kern="1200" dirty="0" err="1"/>
            <a:t>affärsmodell</a:t>
          </a:r>
          <a:r>
            <a:rPr lang="en-US" sz="1900" kern="1200" dirty="0"/>
            <a:t> </a:t>
          </a:r>
          <a:r>
            <a:rPr lang="en-US" sz="1900" kern="1200" dirty="0" err="1"/>
            <a:t>som</a:t>
          </a:r>
          <a:r>
            <a:rPr lang="en-US" sz="1900" kern="1200" dirty="0"/>
            <a:t> </a:t>
          </a:r>
          <a:r>
            <a:rPr lang="en-US" sz="1900" kern="1200" dirty="0" err="1"/>
            <a:t>drivs</a:t>
          </a:r>
          <a:r>
            <a:rPr lang="en-US" sz="1900" kern="1200" dirty="0"/>
            <a:t> </a:t>
          </a:r>
          <a:r>
            <a:rPr lang="en-US" sz="1900" kern="1200" dirty="0" err="1"/>
            <a:t>i</a:t>
          </a:r>
          <a:r>
            <a:rPr lang="en-US" sz="1900" kern="1200" dirty="0"/>
            <a:t> </a:t>
          </a:r>
          <a:r>
            <a:rPr lang="en-US" sz="1900" kern="1200" dirty="0" err="1"/>
            <a:t>liten</a:t>
          </a:r>
          <a:r>
            <a:rPr lang="en-US" sz="1900" kern="1200" dirty="0"/>
            <a:t> </a:t>
          </a:r>
          <a:r>
            <a:rPr lang="en-US" sz="1900" kern="1200" dirty="0" err="1"/>
            <a:t>skala</a:t>
          </a:r>
          <a:r>
            <a:rPr lang="en-US" sz="1900" kern="1200" dirty="0"/>
            <a:t> </a:t>
          </a:r>
          <a:r>
            <a:rPr lang="en-US" sz="1900" kern="1200" dirty="0" err="1"/>
            <a:t>väcker</a:t>
          </a:r>
          <a:r>
            <a:rPr lang="en-US" sz="1900" kern="1200" dirty="0"/>
            <a:t> </a:t>
          </a:r>
          <a:r>
            <a:rPr lang="en-US" sz="1900" kern="1200" dirty="0" err="1"/>
            <a:t>många</a:t>
          </a:r>
          <a:r>
            <a:rPr lang="en-US" sz="1900" kern="1200" dirty="0"/>
            <a:t> </a:t>
          </a:r>
          <a:r>
            <a:rPr lang="en-US" sz="1900" kern="1200" dirty="0" err="1"/>
            <a:t>strategiska</a:t>
          </a:r>
          <a:r>
            <a:rPr lang="en-US" sz="1900" kern="1200" dirty="0"/>
            <a:t> </a:t>
          </a:r>
          <a:r>
            <a:rPr lang="en-US" sz="1900" kern="1200" dirty="0" err="1"/>
            <a:t>frågor</a:t>
          </a:r>
          <a:endParaRPr lang="en-US" sz="1900" kern="1200" dirty="0"/>
        </a:p>
      </dsp:txBody>
      <dsp:txXfrm>
        <a:off x="1831996" y="2653223"/>
        <a:ext cx="3147056" cy="1335114"/>
      </dsp:txXfrm>
    </dsp:sp>
    <dsp:sp modelId="{A53923DB-12C0-4D56-84BD-15A5EAEA620F}">
      <dsp:nvSpPr>
        <dsp:cNvPr id="0" name=""/>
        <dsp:cNvSpPr/>
      </dsp:nvSpPr>
      <dsp:spPr>
        <a:xfrm>
          <a:off x="5527403" y="2653223"/>
          <a:ext cx="1335114" cy="133511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400B1A-A43C-475C-8567-14075AD32734}">
      <dsp:nvSpPr>
        <dsp:cNvPr id="0" name=""/>
        <dsp:cNvSpPr/>
      </dsp:nvSpPr>
      <dsp:spPr>
        <a:xfrm>
          <a:off x="5807777" y="2933597"/>
          <a:ext cx="774366" cy="7743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C6EC3F-5313-4D34-8FB4-02A69F154046}">
      <dsp:nvSpPr>
        <dsp:cNvPr id="0" name=""/>
        <dsp:cNvSpPr/>
      </dsp:nvSpPr>
      <dsp:spPr>
        <a:xfrm>
          <a:off x="7148614" y="2653223"/>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4. </a:t>
          </a:r>
          <a:r>
            <a:rPr lang="en-US" sz="1900" kern="1200" dirty="0" err="1"/>
            <a:t>Lönsamheten</a:t>
          </a:r>
          <a:r>
            <a:rPr lang="en-US" sz="1900" kern="1200" dirty="0"/>
            <a:t> </a:t>
          </a:r>
          <a:r>
            <a:rPr lang="en-US" sz="1900" kern="1200" dirty="0" err="1"/>
            <a:t>i</a:t>
          </a:r>
          <a:r>
            <a:rPr lang="en-US" sz="1900" kern="1200" dirty="0"/>
            <a:t> </a:t>
          </a:r>
          <a:r>
            <a:rPr lang="en-US" sz="1900" kern="1200" dirty="0" err="1"/>
            <a:t>cirkulära</a:t>
          </a:r>
          <a:r>
            <a:rPr lang="en-US" sz="1900" kern="1200" dirty="0"/>
            <a:t> </a:t>
          </a:r>
          <a:r>
            <a:rPr lang="en-US" sz="1900" kern="1200" dirty="0" err="1"/>
            <a:t>affärsmodeller</a:t>
          </a:r>
          <a:r>
            <a:rPr lang="en-US" sz="1900" kern="1200" dirty="0"/>
            <a:t> </a:t>
          </a:r>
          <a:r>
            <a:rPr lang="en-US" sz="1900" kern="1200" dirty="0" err="1"/>
            <a:t>behöver</a:t>
          </a:r>
          <a:r>
            <a:rPr lang="en-US" sz="1900" kern="1200" dirty="0"/>
            <a:t> </a:t>
          </a:r>
          <a:r>
            <a:rPr lang="en-US" sz="1900" kern="1200" dirty="0" err="1"/>
            <a:t>synliggöras</a:t>
          </a:r>
          <a:r>
            <a:rPr lang="en-US" sz="1900" kern="1200" dirty="0"/>
            <a:t> </a:t>
          </a:r>
          <a:r>
            <a:rPr lang="en-US" sz="1900" kern="1200" dirty="0" err="1"/>
            <a:t>och</a:t>
          </a:r>
          <a:r>
            <a:rPr lang="en-US" sz="1900" kern="1200" dirty="0"/>
            <a:t> </a:t>
          </a:r>
          <a:r>
            <a:rPr lang="en-US" sz="1900" kern="1200" dirty="0" err="1"/>
            <a:t>konkretiseras</a:t>
          </a:r>
          <a:endParaRPr lang="en-US" sz="1900" kern="1200" dirty="0"/>
        </a:p>
      </dsp:txBody>
      <dsp:txXfrm>
        <a:off x="7148614" y="2653223"/>
        <a:ext cx="3147056" cy="1335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BD083-74E2-4AA1-B586-05E0ACCFB230}">
      <dsp:nvSpPr>
        <dsp:cNvPr id="0" name=""/>
        <dsp:cNvSpPr/>
      </dsp:nvSpPr>
      <dsp:spPr>
        <a:xfrm>
          <a:off x="86003" y="1551940"/>
          <a:ext cx="1431543" cy="143154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99BEC-F256-41B7-8700-A6B37AD8F3FF}">
      <dsp:nvSpPr>
        <dsp:cNvPr id="0" name=""/>
        <dsp:cNvSpPr/>
      </dsp:nvSpPr>
      <dsp:spPr>
        <a:xfrm>
          <a:off x="386627" y="1852564"/>
          <a:ext cx="830295" cy="8302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03E039-E9F2-4C23-A708-02EAACB40852}">
      <dsp:nvSpPr>
        <dsp:cNvPr id="0" name=""/>
        <dsp:cNvSpPr/>
      </dsp:nvSpPr>
      <dsp:spPr>
        <a:xfrm>
          <a:off x="1820780" y="1639822"/>
          <a:ext cx="3030337" cy="143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1. Den </a:t>
          </a:r>
          <a:r>
            <a:rPr lang="en-US" sz="2000" kern="1200" dirty="0" err="1"/>
            <a:t>befintliga</a:t>
          </a:r>
          <a:r>
            <a:rPr lang="en-US" sz="2000" kern="1200" dirty="0"/>
            <a:t> </a:t>
          </a:r>
          <a:r>
            <a:rPr lang="en-US" sz="2000" kern="1200" dirty="0" err="1"/>
            <a:t>logistiken</a:t>
          </a:r>
          <a:r>
            <a:rPr lang="en-US" sz="2000" kern="1200" dirty="0"/>
            <a:t> </a:t>
          </a:r>
          <a:r>
            <a:rPr lang="en-US" sz="2000" kern="1200" dirty="0" err="1"/>
            <a:t>i</a:t>
          </a:r>
          <a:r>
            <a:rPr lang="en-US" sz="2000" kern="1200" dirty="0"/>
            <a:t> den </a:t>
          </a:r>
          <a:r>
            <a:rPr lang="en-US" sz="2000" kern="1200" dirty="0" err="1"/>
            <a:t>linjära</a:t>
          </a:r>
          <a:r>
            <a:rPr lang="en-US" sz="2000" kern="1200" dirty="0"/>
            <a:t> </a:t>
          </a:r>
          <a:r>
            <a:rPr lang="en-US" sz="2000" kern="1200" dirty="0" err="1"/>
            <a:t>affärsmodellen</a:t>
          </a:r>
          <a:r>
            <a:rPr lang="en-US" sz="2000" kern="1200" dirty="0"/>
            <a:t> </a:t>
          </a:r>
          <a:r>
            <a:rPr lang="en-US" sz="2000" kern="1200" dirty="0" err="1"/>
            <a:t>är</a:t>
          </a:r>
          <a:r>
            <a:rPr lang="en-US" sz="2000" kern="1200" dirty="0"/>
            <a:t> </a:t>
          </a:r>
          <a:r>
            <a:rPr lang="en-US" sz="2000" kern="1200" dirty="0" err="1"/>
            <a:t>ofta</a:t>
          </a:r>
          <a:r>
            <a:rPr lang="en-US" sz="2000" kern="1200" dirty="0"/>
            <a:t> </a:t>
          </a:r>
          <a:r>
            <a:rPr lang="en-US" sz="2000" kern="1200" dirty="0" err="1"/>
            <a:t>en</a:t>
          </a:r>
          <a:r>
            <a:rPr lang="en-US" sz="2000" kern="1200" dirty="0"/>
            <a:t> </a:t>
          </a:r>
          <a:r>
            <a:rPr lang="en-US" sz="2000" kern="1200" dirty="0" err="1"/>
            <a:t>viktig</a:t>
          </a:r>
          <a:r>
            <a:rPr lang="en-US" sz="2000" kern="1200" dirty="0"/>
            <a:t> </a:t>
          </a:r>
          <a:r>
            <a:rPr lang="en-US" sz="2000" kern="1200" dirty="0" err="1"/>
            <a:t>grund</a:t>
          </a:r>
          <a:r>
            <a:rPr lang="en-US" sz="2000" kern="1200" dirty="0"/>
            <a:t> för </a:t>
          </a:r>
          <a:r>
            <a:rPr lang="en-US" sz="2000" kern="1200" dirty="0" err="1"/>
            <a:t>att</a:t>
          </a:r>
          <a:r>
            <a:rPr lang="en-US" sz="2000" kern="1200" dirty="0"/>
            <a:t> </a:t>
          </a:r>
          <a:r>
            <a:rPr lang="en-US" sz="2000" kern="1200" dirty="0" err="1"/>
            <a:t>skapa</a:t>
          </a:r>
          <a:r>
            <a:rPr lang="en-US" sz="2000" kern="1200" dirty="0"/>
            <a:t> </a:t>
          </a:r>
          <a:r>
            <a:rPr lang="en-US" sz="2000" kern="1200" dirty="0" err="1"/>
            <a:t>lönsamhet</a:t>
          </a:r>
          <a:r>
            <a:rPr lang="en-US" sz="2000" kern="1200" dirty="0"/>
            <a:t> </a:t>
          </a:r>
          <a:r>
            <a:rPr lang="en-US" sz="2000" kern="1200" dirty="0" err="1"/>
            <a:t>i</a:t>
          </a:r>
          <a:r>
            <a:rPr lang="en-US" sz="2000" kern="1200" dirty="0"/>
            <a:t> </a:t>
          </a:r>
          <a:r>
            <a:rPr lang="en-US" sz="2000" kern="1200" dirty="0" err="1"/>
            <a:t>cirkulära</a:t>
          </a:r>
          <a:r>
            <a:rPr lang="en-US" sz="2000" kern="1200" dirty="0"/>
            <a:t> </a:t>
          </a:r>
          <a:r>
            <a:rPr lang="en-US" sz="2000" kern="1200" dirty="0" err="1"/>
            <a:t>affärsmodeller</a:t>
          </a:r>
          <a:endParaRPr lang="en-US" sz="2000" kern="1200" dirty="0"/>
        </a:p>
      </dsp:txBody>
      <dsp:txXfrm>
        <a:off x="1820780" y="1639822"/>
        <a:ext cx="3030337" cy="1431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D8A7F-C660-48E1-8A7E-8A6DF4A7E2C3}">
      <dsp:nvSpPr>
        <dsp:cNvPr id="0" name=""/>
        <dsp:cNvSpPr/>
      </dsp:nvSpPr>
      <dsp:spPr>
        <a:xfrm>
          <a:off x="487755" y="1370583"/>
          <a:ext cx="1465749" cy="1370730"/>
        </a:xfrm>
        <a:prstGeom prst="ellipse">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61F49554-6889-4F36-B410-2213C1CD38F6}">
      <dsp:nvSpPr>
        <dsp:cNvPr id="0" name=""/>
        <dsp:cNvSpPr/>
      </dsp:nvSpPr>
      <dsp:spPr>
        <a:xfrm>
          <a:off x="751921" y="1587239"/>
          <a:ext cx="937417" cy="9374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FA5EAD-ABA7-45DB-9341-607F8DF8AE61}">
      <dsp:nvSpPr>
        <dsp:cNvPr id="0" name=""/>
        <dsp:cNvSpPr/>
      </dsp:nvSpPr>
      <dsp:spPr>
        <a:xfrm>
          <a:off x="2146559" y="1200215"/>
          <a:ext cx="3041246" cy="1616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2. Det </a:t>
          </a:r>
          <a:r>
            <a:rPr lang="en-US" sz="2000" kern="1200" dirty="0" err="1"/>
            <a:t>är</a:t>
          </a:r>
          <a:r>
            <a:rPr lang="en-US" sz="2000" kern="1200" dirty="0"/>
            <a:t> </a:t>
          </a:r>
          <a:r>
            <a:rPr lang="en-US" sz="2000" kern="1200" dirty="0" err="1"/>
            <a:t>viktigt</a:t>
          </a:r>
          <a:r>
            <a:rPr lang="en-US" sz="2000" kern="1200" dirty="0"/>
            <a:t> </a:t>
          </a:r>
          <a:r>
            <a:rPr lang="en-US" sz="2000" kern="1200" dirty="0" err="1"/>
            <a:t>att</a:t>
          </a:r>
          <a:r>
            <a:rPr lang="en-US" sz="2000" kern="1200" dirty="0"/>
            <a:t> </a:t>
          </a:r>
          <a:r>
            <a:rPr lang="en-US" sz="2000" kern="1200" dirty="0" err="1"/>
            <a:t>förstå</a:t>
          </a:r>
          <a:r>
            <a:rPr lang="en-US" sz="2000" kern="1200" dirty="0"/>
            <a:t> </a:t>
          </a:r>
          <a:r>
            <a:rPr lang="en-US" sz="2000" kern="1200" dirty="0" err="1"/>
            <a:t>och</a:t>
          </a:r>
          <a:r>
            <a:rPr lang="en-US" sz="2000" kern="1200" dirty="0"/>
            <a:t> </a:t>
          </a:r>
          <a:r>
            <a:rPr lang="en-US" sz="2000" kern="1200" dirty="0" err="1"/>
            <a:t>utgå</a:t>
          </a:r>
          <a:r>
            <a:rPr lang="en-US" sz="2000" kern="1200" dirty="0"/>
            <a:t> </a:t>
          </a:r>
          <a:r>
            <a:rPr lang="en-US" sz="2000" kern="1200" dirty="0" err="1"/>
            <a:t>från</a:t>
          </a:r>
          <a:r>
            <a:rPr lang="en-US" sz="2000" kern="1200" dirty="0"/>
            <a:t> det </a:t>
          </a:r>
          <a:r>
            <a:rPr lang="en-US" sz="2000" kern="1200" dirty="0" err="1"/>
            <a:t>egna</a:t>
          </a:r>
          <a:r>
            <a:rPr lang="en-US" sz="2000" kern="1200" dirty="0"/>
            <a:t> </a:t>
          </a:r>
          <a:r>
            <a:rPr lang="en-US" sz="2000" kern="1200" dirty="0" err="1"/>
            <a:t>företagets</a:t>
          </a:r>
          <a:r>
            <a:rPr lang="en-US" sz="2000" kern="1200" dirty="0"/>
            <a:t> </a:t>
          </a:r>
          <a:r>
            <a:rPr lang="en-US" sz="2000" kern="1200" dirty="0" err="1"/>
            <a:t>förutsättningar</a:t>
          </a:r>
          <a:r>
            <a:rPr lang="en-US" sz="2000" kern="1200" dirty="0"/>
            <a:t> </a:t>
          </a:r>
          <a:r>
            <a:rPr lang="en-US" sz="2000" kern="1200" dirty="0" err="1"/>
            <a:t>i</a:t>
          </a:r>
          <a:r>
            <a:rPr lang="en-US" sz="2000" kern="1200" dirty="0"/>
            <a:t> det </a:t>
          </a:r>
          <a:r>
            <a:rPr lang="en-US" sz="2000" kern="1200" dirty="0" err="1"/>
            <a:t>cirkulära</a:t>
          </a:r>
          <a:r>
            <a:rPr lang="en-US" sz="2000" kern="1200" dirty="0"/>
            <a:t> </a:t>
          </a:r>
          <a:r>
            <a:rPr lang="en-US" sz="2000" kern="1200" dirty="0" err="1"/>
            <a:t>ekosystemet</a:t>
          </a:r>
          <a:r>
            <a:rPr lang="en-US" sz="2000" kern="1200" dirty="0"/>
            <a:t> </a:t>
          </a:r>
          <a:r>
            <a:rPr lang="en-US" sz="2000" kern="1200" dirty="0" err="1"/>
            <a:t>när</a:t>
          </a:r>
          <a:r>
            <a:rPr lang="en-US" sz="2000" kern="1200" dirty="0"/>
            <a:t> </a:t>
          </a:r>
          <a:r>
            <a:rPr lang="en-US" sz="2000" kern="1200" dirty="0" err="1"/>
            <a:t>affärsmodellen</a:t>
          </a:r>
          <a:r>
            <a:rPr lang="en-US" sz="2000" kern="1200" dirty="0"/>
            <a:t> </a:t>
          </a:r>
          <a:r>
            <a:rPr lang="en-US" sz="2000" kern="1200" dirty="0" err="1"/>
            <a:t>utformas</a:t>
          </a:r>
          <a:endParaRPr lang="en-US" sz="2000" kern="1200" dirty="0"/>
        </a:p>
      </dsp:txBody>
      <dsp:txXfrm>
        <a:off x="2146559" y="1200215"/>
        <a:ext cx="3041246" cy="16162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6BBCD-1B51-4BD4-974F-1A38423AF99C}">
      <dsp:nvSpPr>
        <dsp:cNvPr id="0" name=""/>
        <dsp:cNvSpPr/>
      </dsp:nvSpPr>
      <dsp:spPr>
        <a:xfrm>
          <a:off x="878012" y="967234"/>
          <a:ext cx="1248514" cy="1248514"/>
        </a:xfrm>
        <a:prstGeom prst="ellipse">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dsp:style>
    </dsp:sp>
    <dsp:sp modelId="{E4EE7D00-A116-44A0-9B94-3B2C8EF49CE7}">
      <dsp:nvSpPr>
        <dsp:cNvPr id="0" name=""/>
        <dsp:cNvSpPr/>
      </dsp:nvSpPr>
      <dsp:spPr>
        <a:xfrm>
          <a:off x="1140200" y="1229422"/>
          <a:ext cx="724138" cy="7241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938A51-C087-4B05-9E0C-BA40BBAEBB0B}">
      <dsp:nvSpPr>
        <dsp:cNvPr id="0" name=""/>
        <dsp:cNvSpPr/>
      </dsp:nvSpPr>
      <dsp:spPr>
        <a:xfrm>
          <a:off x="2269963" y="967234"/>
          <a:ext cx="2189656" cy="1248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3. </a:t>
          </a:r>
          <a:r>
            <a:rPr lang="en-US" sz="2000" kern="1200" dirty="0" err="1"/>
            <a:t>Även</a:t>
          </a:r>
          <a:r>
            <a:rPr lang="en-US" sz="2000" kern="1200" dirty="0"/>
            <a:t> </a:t>
          </a:r>
          <a:r>
            <a:rPr lang="en-US" sz="2000" kern="1200" dirty="0" err="1"/>
            <a:t>en</a:t>
          </a:r>
          <a:r>
            <a:rPr lang="en-US" sz="2000" kern="1200" dirty="0"/>
            <a:t> </a:t>
          </a:r>
          <a:r>
            <a:rPr lang="en-US" sz="2000" kern="1200" dirty="0" err="1"/>
            <a:t>cirkulär</a:t>
          </a:r>
          <a:r>
            <a:rPr lang="en-US" sz="2000" kern="1200" dirty="0"/>
            <a:t> </a:t>
          </a:r>
          <a:r>
            <a:rPr lang="en-US" sz="2000" kern="1200" dirty="0" err="1"/>
            <a:t>affärsmodell</a:t>
          </a:r>
          <a:r>
            <a:rPr lang="en-US" sz="2000" kern="1200" dirty="0"/>
            <a:t> </a:t>
          </a:r>
          <a:r>
            <a:rPr lang="en-US" sz="2000" kern="1200" dirty="0" err="1"/>
            <a:t>som</a:t>
          </a:r>
          <a:r>
            <a:rPr lang="en-US" sz="2000" kern="1200" dirty="0"/>
            <a:t> </a:t>
          </a:r>
          <a:r>
            <a:rPr lang="en-US" sz="2000" kern="1200" dirty="0" err="1"/>
            <a:t>drivs</a:t>
          </a:r>
          <a:r>
            <a:rPr lang="en-US" sz="2000" kern="1200" dirty="0"/>
            <a:t> </a:t>
          </a:r>
          <a:r>
            <a:rPr lang="en-US" sz="2000" kern="1200" dirty="0" err="1"/>
            <a:t>i</a:t>
          </a:r>
          <a:r>
            <a:rPr lang="en-US" sz="2000" kern="1200" dirty="0"/>
            <a:t> </a:t>
          </a:r>
          <a:r>
            <a:rPr lang="en-US" sz="2000" kern="1200" dirty="0" err="1"/>
            <a:t>liten</a:t>
          </a:r>
          <a:r>
            <a:rPr lang="en-US" sz="2000" kern="1200" dirty="0"/>
            <a:t> </a:t>
          </a:r>
          <a:r>
            <a:rPr lang="en-US" sz="2000" kern="1200" dirty="0" err="1"/>
            <a:t>skala</a:t>
          </a:r>
          <a:r>
            <a:rPr lang="en-US" sz="2000" kern="1200" dirty="0"/>
            <a:t> </a:t>
          </a:r>
          <a:r>
            <a:rPr lang="en-US" sz="2000" kern="1200" dirty="0" err="1"/>
            <a:t>väcker</a:t>
          </a:r>
          <a:r>
            <a:rPr lang="en-US" sz="2000" kern="1200" dirty="0"/>
            <a:t> </a:t>
          </a:r>
          <a:r>
            <a:rPr lang="en-US" sz="2000" kern="1200" dirty="0" err="1"/>
            <a:t>många</a:t>
          </a:r>
          <a:r>
            <a:rPr lang="en-US" sz="2000" kern="1200" dirty="0"/>
            <a:t> </a:t>
          </a:r>
          <a:r>
            <a:rPr lang="en-US" sz="2000" kern="1200" dirty="0" err="1"/>
            <a:t>strategiska</a:t>
          </a:r>
          <a:r>
            <a:rPr lang="en-US" sz="2000" kern="1200" dirty="0"/>
            <a:t> </a:t>
          </a:r>
          <a:r>
            <a:rPr lang="en-US" sz="2000" kern="1200" dirty="0" err="1"/>
            <a:t>frågor</a:t>
          </a:r>
          <a:endParaRPr lang="en-US" sz="2000" kern="1200" dirty="0"/>
        </a:p>
      </dsp:txBody>
      <dsp:txXfrm>
        <a:off x="2269963" y="967234"/>
        <a:ext cx="2189656" cy="12485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923DB-12C0-4D56-84BD-15A5EAEA620F}">
      <dsp:nvSpPr>
        <dsp:cNvPr id="0" name=""/>
        <dsp:cNvSpPr/>
      </dsp:nvSpPr>
      <dsp:spPr>
        <a:xfrm>
          <a:off x="697029" y="1065495"/>
          <a:ext cx="1393460" cy="1393460"/>
        </a:xfrm>
        <a:prstGeom prst="ellipse">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62400B1A-A43C-475C-8567-14075AD32734}">
      <dsp:nvSpPr>
        <dsp:cNvPr id="0" name=""/>
        <dsp:cNvSpPr/>
      </dsp:nvSpPr>
      <dsp:spPr>
        <a:xfrm>
          <a:off x="989656" y="1358121"/>
          <a:ext cx="808207" cy="8082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C6EC3F-5313-4D34-8FB4-02A69F154046}">
      <dsp:nvSpPr>
        <dsp:cNvPr id="0" name=""/>
        <dsp:cNvSpPr/>
      </dsp:nvSpPr>
      <dsp:spPr>
        <a:xfrm>
          <a:off x="2277018" y="1090702"/>
          <a:ext cx="2374229" cy="13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4. </a:t>
          </a:r>
          <a:r>
            <a:rPr lang="en-US" sz="2000" kern="1200" dirty="0" err="1"/>
            <a:t>Lönsamheten</a:t>
          </a:r>
          <a:r>
            <a:rPr lang="en-US" sz="2000" kern="1200" dirty="0"/>
            <a:t> </a:t>
          </a:r>
          <a:r>
            <a:rPr lang="en-US" sz="2000" kern="1200" dirty="0" err="1"/>
            <a:t>i</a:t>
          </a:r>
          <a:r>
            <a:rPr lang="en-US" sz="2000" kern="1200" dirty="0"/>
            <a:t> </a:t>
          </a:r>
          <a:r>
            <a:rPr lang="en-US" sz="2000" kern="1200" dirty="0" err="1"/>
            <a:t>cirkulära</a:t>
          </a:r>
          <a:r>
            <a:rPr lang="en-US" sz="2000" kern="1200" dirty="0"/>
            <a:t> </a:t>
          </a:r>
          <a:r>
            <a:rPr lang="en-US" sz="2000" kern="1200" dirty="0" err="1"/>
            <a:t>affärsmodeller</a:t>
          </a:r>
          <a:r>
            <a:rPr lang="en-US" sz="2000" kern="1200" dirty="0"/>
            <a:t> </a:t>
          </a:r>
          <a:r>
            <a:rPr lang="en-US" sz="2000" kern="1200" dirty="0" err="1"/>
            <a:t>behöver</a:t>
          </a:r>
          <a:r>
            <a:rPr lang="en-US" sz="2000" kern="1200" dirty="0"/>
            <a:t> </a:t>
          </a:r>
          <a:r>
            <a:rPr lang="en-US" sz="2000" kern="1200" dirty="0" err="1"/>
            <a:t>synliggöras</a:t>
          </a:r>
          <a:r>
            <a:rPr lang="en-US" sz="2000" kern="1200" dirty="0"/>
            <a:t> </a:t>
          </a:r>
          <a:r>
            <a:rPr lang="en-US" sz="2000" kern="1200" dirty="0" err="1"/>
            <a:t>och</a:t>
          </a:r>
          <a:r>
            <a:rPr lang="en-US" sz="2000" kern="1200" dirty="0"/>
            <a:t> </a:t>
          </a:r>
          <a:r>
            <a:rPr lang="en-US" sz="2000" kern="1200" dirty="0" err="1"/>
            <a:t>konkretiseras</a:t>
          </a:r>
          <a:endParaRPr lang="en-US" sz="2000" kern="1200" dirty="0"/>
        </a:p>
      </dsp:txBody>
      <dsp:txXfrm>
        <a:off x="2277018" y="1090702"/>
        <a:ext cx="2374229" cy="13934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FC0F799-4D68-4148-EA68-2DB7A9B8E4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8EEDC975-D832-7685-D539-0331AA1134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2CFEA9-87AE-C343-B0D4-82C5BAA6146F}" type="datetimeFigureOut">
              <a:rPr lang="sv-SE" smtClean="0"/>
              <a:t>2025-09-29</a:t>
            </a:fld>
            <a:endParaRPr lang="sv-SE"/>
          </a:p>
        </p:txBody>
      </p:sp>
      <p:sp>
        <p:nvSpPr>
          <p:cNvPr id="4" name="Platshållare för sidfot 3">
            <a:extLst>
              <a:ext uri="{FF2B5EF4-FFF2-40B4-BE49-F238E27FC236}">
                <a16:creationId xmlns:a16="http://schemas.microsoft.com/office/drawing/2014/main" id="{E8FCDCAC-781B-2DDC-C801-B86BEB265A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513514CE-06C8-49F4-1BAA-6AAA6AFD7D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60A1E2-0CCF-6641-A545-BB753F000E53}" type="slidenum">
              <a:rPr lang="sv-SE" smtClean="0"/>
              <a:t>‹#›</a:t>
            </a:fld>
            <a:endParaRPr lang="sv-SE"/>
          </a:p>
        </p:txBody>
      </p:sp>
    </p:spTree>
    <p:extLst>
      <p:ext uri="{BB962C8B-B14F-4D97-AF65-F5344CB8AC3E}">
        <p14:creationId xmlns:p14="http://schemas.microsoft.com/office/powerpoint/2010/main" val="56176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F0AEA-6F9C-2A45-8275-5CAD5722CB9C}" type="datetimeFigureOut">
              <a:rPr lang="sv-SE" smtClean="0"/>
              <a:t>2025-09-29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21E8C-F66F-C140-BF05-D55386560751}" type="slidenum">
              <a:rPr lang="sv-SE" smtClean="0"/>
              <a:t>‹#›</a:t>
            </a:fld>
            <a:endParaRPr lang="sv-SE"/>
          </a:p>
        </p:txBody>
      </p:sp>
    </p:spTree>
    <p:extLst>
      <p:ext uri="{BB962C8B-B14F-4D97-AF65-F5344CB8AC3E}">
        <p14:creationId xmlns:p14="http://schemas.microsoft.com/office/powerpoint/2010/main" val="173988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7921E8C-F66F-C140-BF05-D55386560751}" type="slidenum">
              <a:rPr lang="sv-SE" smtClean="0"/>
              <a:t>1</a:t>
            </a:fld>
            <a:endParaRPr lang="sv-SE"/>
          </a:p>
        </p:txBody>
      </p:sp>
    </p:spTree>
    <p:extLst>
      <p:ext uri="{BB962C8B-B14F-4D97-AF65-F5344CB8AC3E}">
        <p14:creationId xmlns:p14="http://schemas.microsoft.com/office/powerpoint/2010/main" val="1269511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7921E8C-F66F-C140-BF05-D55386560751}" type="slidenum">
              <a:rPr lang="sv-SE" smtClean="0"/>
              <a:t>2</a:t>
            </a:fld>
            <a:endParaRPr lang="sv-SE"/>
          </a:p>
        </p:txBody>
      </p:sp>
    </p:spTree>
    <p:extLst>
      <p:ext uri="{BB962C8B-B14F-4D97-AF65-F5344CB8AC3E}">
        <p14:creationId xmlns:p14="http://schemas.microsoft.com/office/powerpoint/2010/main" val="2521941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A9542A-FB14-4843-A197-824CFEAE5CFD}" type="slidenum">
              <a:rPr kumimoji="0" lang="sv-SE" sz="1200" b="0" i="0" u="none" strike="noStrike" kern="1200" cap="none" spc="0" normalizeH="0" baseline="0" noProof="0" smtClean="0">
                <a:ln>
                  <a:noFill/>
                </a:ln>
                <a:solidFill>
                  <a:prstClr val="black"/>
                </a:solidFill>
                <a:effectLst/>
                <a:uLnTx/>
                <a:uFillTx/>
                <a:latin typeface="Georgia" panose="0204050205040502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39996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035F0-4BED-B651-64B6-9FC2BA37E9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E3A23C2-1A0D-582D-5BEB-D80B66C1423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56B9C44-3F92-9868-F5D8-81237276D84C}"/>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093120E-6F3C-4E80-8F75-AF9ED29AA7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A9542A-FB14-4843-A197-824CFEAE5CFD}" type="slidenum">
              <a:rPr kumimoji="0" lang="sv-SE" sz="1200" b="0" i="0" u="none" strike="noStrike" kern="1200" cap="none" spc="0" normalizeH="0" baseline="0" noProof="0" smtClean="0">
                <a:ln>
                  <a:noFill/>
                </a:ln>
                <a:solidFill>
                  <a:prstClr val="black"/>
                </a:solidFill>
                <a:effectLst/>
                <a:uLnTx/>
                <a:uFillTx/>
                <a:latin typeface="Georgia" panose="0204050205040502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723582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D0A5A-131B-37BF-2BA0-F3EFA602822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917D690-126E-F614-7F43-C11103BFDE6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832F23A-B614-1FBA-D133-BE7A6F9670C7}"/>
              </a:ext>
            </a:extLst>
          </p:cNvPr>
          <p:cNvSpPr>
            <a:spLocks noGrp="1"/>
          </p:cNvSpPr>
          <p:nvPr>
            <p:ph type="body" idx="1"/>
          </p:nvPr>
        </p:nvSpPr>
        <p:spPr/>
        <p:txBody>
          <a:bodyPr/>
          <a:lstStyle/>
          <a:p>
            <a:pPr algn="l">
              <a:buFont typeface="Arial" panose="020B0604020202020204" pitchFamily="34" charset="0"/>
              <a:buNone/>
            </a:pPr>
            <a:endParaRPr lang="sv-SE" sz="1200" b="0" i="0" u="none" strike="noStrike" dirty="0">
              <a:solidFill>
                <a:srgbClr val="000000"/>
              </a:solidFill>
              <a:effectLst/>
            </a:endParaRPr>
          </a:p>
          <a:p>
            <a:endParaRPr lang="sv-SE" dirty="0"/>
          </a:p>
          <a:p>
            <a:endParaRPr lang="sv-SE" dirty="0"/>
          </a:p>
        </p:txBody>
      </p:sp>
      <p:sp>
        <p:nvSpPr>
          <p:cNvPr id="4" name="Platshållare för bildnummer 3">
            <a:extLst>
              <a:ext uri="{FF2B5EF4-FFF2-40B4-BE49-F238E27FC236}">
                <a16:creationId xmlns:a16="http://schemas.microsoft.com/office/drawing/2014/main" id="{ECC6B668-D776-B89C-8C08-CD4C523A04B3}"/>
              </a:ext>
            </a:extLst>
          </p:cNvPr>
          <p:cNvSpPr>
            <a:spLocks noGrp="1"/>
          </p:cNvSpPr>
          <p:nvPr>
            <p:ph type="sldNum" sz="quarter" idx="5"/>
          </p:nvPr>
        </p:nvSpPr>
        <p:spPr/>
        <p:txBody>
          <a:bodyPr/>
          <a:lstStyle/>
          <a:p>
            <a:fld id="{CDA9542A-FB14-4843-A197-824CFEAE5CFD}" type="slidenum">
              <a:rPr lang="sv-SE" smtClean="0"/>
              <a:pPr/>
              <a:t>6</a:t>
            </a:fld>
            <a:endParaRPr lang="sv-SE" dirty="0"/>
          </a:p>
        </p:txBody>
      </p:sp>
    </p:spTree>
    <p:extLst>
      <p:ext uri="{BB962C8B-B14F-4D97-AF65-F5344CB8AC3E}">
        <p14:creationId xmlns:p14="http://schemas.microsoft.com/office/powerpoint/2010/main" val="375388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A5D7E0-5E11-2593-5240-44CABFAC7B1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8BD102F-1679-A579-E0C4-2DFE4ED13F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B4CB51E-26AD-41BB-F702-6EAD56FEC0D0}"/>
              </a:ext>
            </a:extLst>
          </p:cNvPr>
          <p:cNvSpPr>
            <a:spLocks noGrp="1"/>
          </p:cNvSpPr>
          <p:nvPr>
            <p:ph type="dt" sz="half" idx="10"/>
          </p:nvPr>
        </p:nvSpPr>
        <p:spPr/>
        <p:txBody>
          <a:bodyPr/>
          <a:lstStyle/>
          <a:p>
            <a:fld id="{16E45BB1-AB2C-904D-A47A-ABF01A4977EF}" type="datetimeFigureOut">
              <a:rPr lang="sv-SE" smtClean="0"/>
              <a:t>2025-09-29</a:t>
            </a:fld>
            <a:endParaRPr lang="sv-SE"/>
          </a:p>
        </p:txBody>
      </p:sp>
      <p:sp>
        <p:nvSpPr>
          <p:cNvPr id="5" name="Platshållare för sidfot 4">
            <a:extLst>
              <a:ext uri="{FF2B5EF4-FFF2-40B4-BE49-F238E27FC236}">
                <a16:creationId xmlns:a16="http://schemas.microsoft.com/office/drawing/2014/main" id="{E4CAA097-E03E-42CC-7D3F-D1AA0A2898E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B2CA011-9289-CBFB-CF2E-2B40F96D4A21}"/>
              </a:ext>
            </a:extLst>
          </p:cNvPr>
          <p:cNvSpPr>
            <a:spLocks noGrp="1"/>
          </p:cNvSpPr>
          <p:nvPr>
            <p:ph type="sldNum" sz="quarter" idx="12"/>
          </p:nvPr>
        </p:nvSpPr>
        <p:spPr/>
        <p:txBody>
          <a:bodyPr/>
          <a:lstStyle/>
          <a:p>
            <a:fld id="{5BD1F106-81D3-5E4D-9383-8F9B2928CD9D}" type="slidenum">
              <a:rPr lang="sv-SE" smtClean="0"/>
              <a:t>‹#›</a:t>
            </a:fld>
            <a:endParaRPr lang="sv-SE"/>
          </a:p>
        </p:txBody>
      </p:sp>
    </p:spTree>
    <p:extLst>
      <p:ext uri="{BB962C8B-B14F-4D97-AF65-F5344CB8AC3E}">
        <p14:creationId xmlns:p14="http://schemas.microsoft.com/office/powerpoint/2010/main" val="1175763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64B1FB-E659-40BF-5E9F-D31BBD17B58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890358C-0C74-3409-2EB2-A91B1A33DA3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1FCB7EC-83C3-5060-19A0-B6A7ED611DBF}"/>
              </a:ext>
            </a:extLst>
          </p:cNvPr>
          <p:cNvSpPr>
            <a:spLocks noGrp="1"/>
          </p:cNvSpPr>
          <p:nvPr>
            <p:ph type="dt" sz="half" idx="10"/>
          </p:nvPr>
        </p:nvSpPr>
        <p:spPr/>
        <p:txBody>
          <a:bodyPr/>
          <a:lstStyle/>
          <a:p>
            <a:fld id="{16E45BB1-AB2C-904D-A47A-ABF01A4977EF}" type="datetimeFigureOut">
              <a:rPr lang="sv-SE" smtClean="0"/>
              <a:t>2025-09-29</a:t>
            </a:fld>
            <a:endParaRPr lang="sv-SE"/>
          </a:p>
        </p:txBody>
      </p:sp>
      <p:sp>
        <p:nvSpPr>
          <p:cNvPr id="5" name="Platshållare för sidfot 4">
            <a:extLst>
              <a:ext uri="{FF2B5EF4-FFF2-40B4-BE49-F238E27FC236}">
                <a16:creationId xmlns:a16="http://schemas.microsoft.com/office/drawing/2014/main" id="{0C04891E-A9AA-0DE5-6038-19036603E70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B247C09-E333-1FE1-9B51-96C0CD07B65F}"/>
              </a:ext>
            </a:extLst>
          </p:cNvPr>
          <p:cNvSpPr>
            <a:spLocks noGrp="1"/>
          </p:cNvSpPr>
          <p:nvPr>
            <p:ph type="sldNum" sz="quarter" idx="12"/>
          </p:nvPr>
        </p:nvSpPr>
        <p:spPr/>
        <p:txBody>
          <a:bodyPr/>
          <a:lstStyle/>
          <a:p>
            <a:fld id="{5BD1F106-81D3-5E4D-9383-8F9B2928CD9D}" type="slidenum">
              <a:rPr lang="sv-SE" smtClean="0"/>
              <a:t>‹#›</a:t>
            </a:fld>
            <a:endParaRPr lang="sv-SE"/>
          </a:p>
        </p:txBody>
      </p:sp>
    </p:spTree>
    <p:extLst>
      <p:ext uri="{BB962C8B-B14F-4D97-AF65-F5344CB8AC3E}">
        <p14:creationId xmlns:p14="http://schemas.microsoft.com/office/powerpoint/2010/main" val="181612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9598EB5-1DC1-51AA-9A19-6135EF2C3C8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41E4684-0D7F-E4D5-4DA5-A9115FEA937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220F117-3807-1790-D86C-6EFC80B56E46}"/>
              </a:ext>
            </a:extLst>
          </p:cNvPr>
          <p:cNvSpPr>
            <a:spLocks noGrp="1"/>
          </p:cNvSpPr>
          <p:nvPr>
            <p:ph type="dt" sz="half" idx="10"/>
          </p:nvPr>
        </p:nvSpPr>
        <p:spPr/>
        <p:txBody>
          <a:bodyPr/>
          <a:lstStyle/>
          <a:p>
            <a:fld id="{16E45BB1-AB2C-904D-A47A-ABF01A4977EF}" type="datetimeFigureOut">
              <a:rPr lang="sv-SE" smtClean="0"/>
              <a:t>2025-09-29</a:t>
            </a:fld>
            <a:endParaRPr lang="sv-SE"/>
          </a:p>
        </p:txBody>
      </p:sp>
      <p:sp>
        <p:nvSpPr>
          <p:cNvPr id="5" name="Platshållare för sidfot 4">
            <a:extLst>
              <a:ext uri="{FF2B5EF4-FFF2-40B4-BE49-F238E27FC236}">
                <a16:creationId xmlns:a16="http://schemas.microsoft.com/office/drawing/2014/main" id="{DB985BFD-322B-0DA2-5E3F-9DEE6DF9AA2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39AA07F-5039-702F-DBF6-3B7284CC01A1}"/>
              </a:ext>
            </a:extLst>
          </p:cNvPr>
          <p:cNvSpPr>
            <a:spLocks noGrp="1"/>
          </p:cNvSpPr>
          <p:nvPr>
            <p:ph type="sldNum" sz="quarter" idx="12"/>
          </p:nvPr>
        </p:nvSpPr>
        <p:spPr/>
        <p:txBody>
          <a:bodyPr/>
          <a:lstStyle/>
          <a:p>
            <a:fld id="{5BD1F106-81D3-5E4D-9383-8F9B2928CD9D}" type="slidenum">
              <a:rPr lang="sv-SE" smtClean="0"/>
              <a:t>‹#›</a:t>
            </a:fld>
            <a:endParaRPr lang="sv-SE"/>
          </a:p>
        </p:txBody>
      </p:sp>
    </p:spTree>
    <p:extLst>
      <p:ext uri="{BB962C8B-B14F-4D97-AF65-F5344CB8AC3E}">
        <p14:creationId xmlns:p14="http://schemas.microsoft.com/office/powerpoint/2010/main" val="3723252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64ABB428-97B2-8441-AD05-2501FFE2F7BA}" type="datetimeFigureOut">
              <a:rPr lang="sv-SE" smtClean="0"/>
              <a:t>2025-09-29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EA222C7-CCE8-CD48-BA61-BF04771A43D9}" type="slidenum">
              <a:rPr lang="sv-SE" smtClean="0"/>
              <a:t>‹#›</a:t>
            </a:fld>
            <a:endParaRPr lang="sv-SE"/>
          </a:p>
        </p:txBody>
      </p:sp>
    </p:spTree>
    <p:extLst>
      <p:ext uri="{BB962C8B-B14F-4D97-AF65-F5344CB8AC3E}">
        <p14:creationId xmlns:p14="http://schemas.microsoft.com/office/powerpoint/2010/main" val="422656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2E58C01-D356-4F4A-A4C8-16C5BA87BC39}" type="datetime1">
              <a:rPr lang="sv-SE" smtClean="0"/>
              <a:t>2025-09-29</a:t>
            </a:fld>
            <a:endParaRPr lang="sv-SE"/>
          </a:p>
        </p:txBody>
      </p:sp>
      <p:sp>
        <p:nvSpPr>
          <p:cNvPr id="5" name="Footer Placeholder 4"/>
          <p:cNvSpPr>
            <a:spLocks noGrp="1"/>
          </p:cNvSpPr>
          <p:nvPr>
            <p:ph type="ftr" sz="quarter" idx="11"/>
          </p:nvPr>
        </p:nvSpPr>
        <p:spPr/>
        <p:txBody>
          <a:bodyPr/>
          <a:lstStyle/>
          <a:p>
            <a:r>
              <a:rPr lang="sv-SE"/>
              <a:t>LiU PowerPoint-mall</a:t>
            </a:r>
          </a:p>
        </p:txBody>
      </p:sp>
      <p:sp>
        <p:nvSpPr>
          <p:cNvPr id="6" name="Slide Number Placeholder 5"/>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323968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D2200F05-7C42-444D-A0D8-253894224E88}" type="datetime1">
              <a:rPr lang="sv-SE" smtClean="0"/>
              <a:t>2025-09-29</a:t>
            </a:fld>
            <a:endParaRPr lang="sv-SE"/>
          </a:p>
        </p:txBody>
      </p:sp>
      <p:sp>
        <p:nvSpPr>
          <p:cNvPr id="5" name="Footer Placeholder 4"/>
          <p:cNvSpPr>
            <a:spLocks noGrp="1"/>
          </p:cNvSpPr>
          <p:nvPr>
            <p:ph type="ftr" sz="quarter" idx="11"/>
          </p:nvPr>
        </p:nvSpPr>
        <p:spPr/>
        <p:txBody>
          <a:bodyPr/>
          <a:lstStyle/>
          <a:p>
            <a:r>
              <a:rPr lang="sv-SE"/>
              <a:t>LiU PowerPoint-mall</a:t>
            </a:r>
          </a:p>
        </p:txBody>
      </p:sp>
      <p:sp>
        <p:nvSpPr>
          <p:cNvPr id="6" name="Slide Number Placeholder 5"/>
          <p:cNvSpPr>
            <a:spLocks noGrp="1"/>
          </p:cNvSpPr>
          <p:nvPr>
            <p:ph type="sldNum" sz="quarter" idx="12"/>
          </p:nvPr>
        </p:nvSpPr>
        <p:spPr/>
        <p:txBody>
          <a:bodyPr/>
          <a:lstStyle/>
          <a:p>
            <a:fld id="{1D05C8B6-EC5E-42D9-8D75-1E05D6428564}" type="slidenum">
              <a:rPr lang="sv-SE" smtClean="0"/>
              <a:t>‹#›</a:t>
            </a:fld>
            <a:endParaRPr lang="sv-SE"/>
          </a:p>
        </p:txBody>
      </p:sp>
      <p:pic>
        <p:nvPicPr>
          <p:cNvPr id="7" name="Picture 9">
            <a:extLst>
              <a:ext uri="{FF2B5EF4-FFF2-40B4-BE49-F238E27FC236}">
                <a16:creationId xmlns:a16="http://schemas.microsoft.com/office/drawing/2014/main" id="{96078A9D-C53D-914F-4BB1-DDF83F2DAC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319873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A0C44391-E399-D04A-970E-1B294DA7E1AE}" type="datetime1">
              <a:rPr lang="sv-SE" smtClean="0"/>
              <a:t>2025-09-29</a:t>
            </a:fld>
            <a:endParaRPr lang="sv-SE"/>
          </a:p>
        </p:txBody>
      </p:sp>
      <p:sp>
        <p:nvSpPr>
          <p:cNvPr id="6" name="Footer Placeholder 5"/>
          <p:cNvSpPr>
            <a:spLocks noGrp="1"/>
          </p:cNvSpPr>
          <p:nvPr>
            <p:ph type="ftr" sz="quarter" idx="11"/>
          </p:nvPr>
        </p:nvSpPr>
        <p:spPr/>
        <p:txBody>
          <a:bodyPr/>
          <a:lstStyle/>
          <a:p>
            <a:r>
              <a:rPr lang="sv-SE"/>
              <a:t>LiU PowerPoint-mall</a:t>
            </a:r>
          </a:p>
        </p:txBody>
      </p:sp>
      <p:sp>
        <p:nvSpPr>
          <p:cNvPr id="7" name="Slide Number Placeholder 6"/>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2765202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0041F90C-385D-A748-A2FE-753BA8C86ECF}" type="datetime1">
              <a:rPr lang="sv-SE" smtClean="0"/>
              <a:t>2025-09-29</a:t>
            </a:fld>
            <a:endParaRPr lang="sv-SE"/>
          </a:p>
        </p:txBody>
      </p:sp>
      <p:sp>
        <p:nvSpPr>
          <p:cNvPr id="8" name="Footer Placeholder 7"/>
          <p:cNvSpPr>
            <a:spLocks noGrp="1"/>
          </p:cNvSpPr>
          <p:nvPr>
            <p:ph type="ftr" sz="quarter" idx="11"/>
          </p:nvPr>
        </p:nvSpPr>
        <p:spPr/>
        <p:txBody>
          <a:bodyPr/>
          <a:lstStyle/>
          <a:p>
            <a:r>
              <a:rPr lang="sv-SE"/>
              <a:t>LiU PowerPoint-mall</a:t>
            </a:r>
          </a:p>
        </p:txBody>
      </p:sp>
      <p:sp>
        <p:nvSpPr>
          <p:cNvPr id="9" name="Slide Number Placeholder 8"/>
          <p:cNvSpPr>
            <a:spLocks noGrp="1"/>
          </p:cNvSpPr>
          <p:nvPr>
            <p:ph type="sldNum" sz="quarter" idx="12"/>
          </p:nvPr>
        </p:nvSpPr>
        <p:spPr/>
        <p:txBody>
          <a:bodyPr/>
          <a:lstStyle/>
          <a:p>
            <a:fld id="{1D05C8B6-EC5E-42D9-8D75-1E05D6428564}" type="slidenum">
              <a:rPr lang="sv-SE" smtClean="0"/>
              <a:t>‹#›</a:t>
            </a:fld>
            <a:endParaRPr lang="sv-SE"/>
          </a:p>
        </p:txBody>
      </p:sp>
      <p:cxnSp>
        <p:nvCxnSpPr>
          <p:cNvPr id="10" name="Rak 5">
            <a:extLst>
              <a:ext uri="{FF2B5EF4-FFF2-40B4-BE49-F238E27FC236}">
                <a16:creationId xmlns:a16="http://schemas.microsoft.com/office/drawing/2014/main" id="{3936A87E-2DEA-F931-7466-FC919FA82502}"/>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1" name="Picture 11">
            <a:extLst>
              <a:ext uri="{FF2B5EF4-FFF2-40B4-BE49-F238E27FC236}">
                <a16:creationId xmlns:a16="http://schemas.microsoft.com/office/drawing/2014/main" id="{DA65A265-446E-38BE-D0D8-FBC764E3AE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3518141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5305C6AD-E4B1-8441-AB11-F0949BE4F47F}" type="datetime1">
              <a:rPr lang="sv-SE" smtClean="0"/>
              <a:t>2025-09-29</a:t>
            </a:fld>
            <a:endParaRPr lang="sv-SE"/>
          </a:p>
        </p:txBody>
      </p:sp>
      <p:sp>
        <p:nvSpPr>
          <p:cNvPr id="4" name="Footer Placeholder 3"/>
          <p:cNvSpPr>
            <a:spLocks noGrp="1"/>
          </p:cNvSpPr>
          <p:nvPr>
            <p:ph type="ftr" sz="quarter" idx="11"/>
          </p:nvPr>
        </p:nvSpPr>
        <p:spPr/>
        <p:txBody>
          <a:bodyPr/>
          <a:lstStyle/>
          <a:p>
            <a:r>
              <a:rPr lang="sv-SE"/>
              <a:t>LiU PowerPoint-mall</a:t>
            </a:r>
          </a:p>
        </p:txBody>
      </p:sp>
      <p:sp>
        <p:nvSpPr>
          <p:cNvPr id="5" name="Slide Number Placeholder 4"/>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2474051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287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C1E07CF-3F93-FE49-A8D3-ABDB1108DA96}" type="datetime1">
              <a:rPr lang="sv-SE" smtClean="0"/>
              <a:t>2025-09-29</a:t>
            </a:fld>
            <a:endParaRPr lang="sv-SE"/>
          </a:p>
        </p:txBody>
      </p:sp>
      <p:sp>
        <p:nvSpPr>
          <p:cNvPr id="6" name="Footer Placeholder 5"/>
          <p:cNvSpPr>
            <a:spLocks noGrp="1"/>
          </p:cNvSpPr>
          <p:nvPr>
            <p:ph type="ftr" sz="quarter" idx="11"/>
          </p:nvPr>
        </p:nvSpPr>
        <p:spPr/>
        <p:txBody>
          <a:bodyPr/>
          <a:lstStyle/>
          <a:p>
            <a:r>
              <a:rPr lang="sv-SE"/>
              <a:t>LiU PowerPoint-mall</a:t>
            </a:r>
          </a:p>
        </p:txBody>
      </p:sp>
      <p:sp>
        <p:nvSpPr>
          <p:cNvPr id="7" name="Slide Number Placeholder 6"/>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8F91ACF0-B40F-EF67-F86B-582B7A05CE2D}"/>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9">
            <a:extLst>
              <a:ext uri="{FF2B5EF4-FFF2-40B4-BE49-F238E27FC236}">
                <a16:creationId xmlns:a16="http://schemas.microsoft.com/office/drawing/2014/main" id="{727ACC1C-58A2-925A-4FB4-45AFDA1F2B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221321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172D7C-890B-DEA6-D0B6-840662EC67A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9C5B9DF-390C-4197-16B6-A3272CF5BAC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A4AF18C-B4AA-B596-D109-C1006FC7CE86}"/>
              </a:ext>
            </a:extLst>
          </p:cNvPr>
          <p:cNvSpPr>
            <a:spLocks noGrp="1"/>
          </p:cNvSpPr>
          <p:nvPr>
            <p:ph type="dt" sz="half" idx="10"/>
          </p:nvPr>
        </p:nvSpPr>
        <p:spPr/>
        <p:txBody>
          <a:bodyPr/>
          <a:lstStyle/>
          <a:p>
            <a:fld id="{16E45BB1-AB2C-904D-A47A-ABF01A4977EF}" type="datetimeFigureOut">
              <a:rPr lang="sv-SE" smtClean="0"/>
              <a:t>2025-09-29</a:t>
            </a:fld>
            <a:endParaRPr lang="sv-SE"/>
          </a:p>
        </p:txBody>
      </p:sp>
      <p:sp>
        <p:nvSpPr>
          <p:cNvPr id="5" name="Platshållare för sidfot 4">
            <a:extLst>
              <a:ext uri="{FF2B5EF4-FFF2-40B4-BE49-F238E27FC236}">
                <a16:creationId xmlns:a16="http://schemas.microsoft.com/office/drawing/2014/main" id="{93AB40B9-76A8-DF49-9A39-9E779EFB5F9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0E55F48-4728-CCEC-CF47-A1A8E48E150B}"/>
              </a:ext>
            </a:extLst>
          </p:cNvPr>
          <p:cNvSpPr>
            <a:spLocks noGrp="1"/>
          </p:cNvSpPr>
          <p:nvPr>
            <p:ph type="sldNum" sz="quarter" idx="12"/>
          </p:nvPr>
        </p:nvSpPr>
        <p:spPr/>
        <p:txBody>
          <a:bodyPr/>
          <a:lstStyle/>
          <a:p>
            <a:fld id="{5BD1F106-81D3-5E4D-9383-8F9B2928CD9D}" type="slidenum">
              <a:rPr lang="sv-SE" smtClean="0"/>
              <a:t>‹#›</a:t>
            </a:fld>
            <a:endParaRPr lang="sv-SE"/>
          </a:p>
        </p:txBody>
      </p:sp>
    </p:spTree>
    <p:extLst>
      <p:ext uri="{BB962C8B-B14F-4D97-AF65-F5344CB8AC3E}">
        <p14:creationId xmlns:p14="http://schemas.microsoft.com/office/powerpoint/2010/main" val="3814591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2614DB0B-1212-EE43-A2E4-E9759D8662FA}" type="datetime1">
              <a:rPr lang="sv-SE" smtClean="0"/>
              <a:t>2025-09-29</a:t>
            </a:fld>
            <a:endParaRPr lang="sv-SE"/>
          </a:p>
        </p:txBody>
      </p:sp>
      <p:sp>
        <p:nvSpPr>
          <p:cNvPr id="6" name="Footer Placeholder 5"/>
          <p:cNvSpPr>
            <a:spLocks noGrp="1"/>
          </p:cNvSpPr>
          <p:nvPr>
            <p:ph type="ftr" sz="quarter" idx="11"/>
          </p:nvPr>
        </p:nvSpPr>
        <p:spPr/>
        <p:txBody>
          <a:bodyPr/>
          <a:lstStyle/>
          <a:p>
            <a:r>
              <a:rPr lang="sv-SE"/>
              <a:t>LiU PowerPoint-mall</a:t>
            </a:r>
          </a:p>
        </p:txBody>
      </p:sp>
      <p:sp>
        <p:nvSpPr>
          <p:cNvPr id="7" name="Slide Number Placeholder 6"/>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ED771FD9-5C02-EC2C-86B2-1C7E4C4BE9FA}"/>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9">
            <a:extLst>
              <a:ext uri="{FF2B5EF4-FFF2-40B4-BE49-F238E27FC236}">
                <a16:creationId xmlns:a16="http://schemas.microsoft.com/office/drawing/2014/main" id="{1DF7D7AD-5B9B-757C-7FAC-060A4F00B1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167184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0BE783F-E01A-3D4D-8D22-1A7C0A61178D}" type="datetime1">
              <a:rPr lang="sv-SE" smtClean="0"/>
              <a:t>2025-09-29</a:t>
            </a:fld>
            <a:endParaRPr lang="sv-SE"/>
          </a:p>
        </p:txBody>
      </p:sp>
      <p:sp>
        <p:nvSpPr>
          <p:cNvPr id="5" name="Footer Placeholder 4"/>
          <p:cNvSpPr>
            <a:spLocks noGrp="1"/>
          </p:cNvSpPr>
          <p:nvPr>
            <p:ph type="ftr" sz="quarter" idx="11"/>
          </p:nvPr>
        </p:nvSpPr>
        <p:spPr/>
        <p:txBody>
          <a:bodyPr/>
          <a:lstStyle/>
          <a:p>
            <a:r>
              <a:rPr lang="sv-SE"/>
              <a:t>LiU PowerPoint-mall</a:t>
            </a:r>
          </a:p>
        </p:txBody>
      </p:sp>
      <p:sp>
        <p:nvSpPr>
          <p:cNvPr id="6" name="Slide Number Placeholder 5"/>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2544137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D84D972-628C-144F-8C1B-117CDE23ADC4}" type="datetime1">
              <a:rPr lang="sv-SE" smtClean="0"/>
              <a:t>2025-09-29</a:t>
            </a:fld>
            <a:endParaRPr lang="sv-SE"/>
          </a:p>
        </p:txBody>
      </p:sp>
      <p:sp>
        <p:nvSpPr>
          <p:cNvPr id="5" name="Footer Placeholder 4"/>
          <p:cNvSpPr>
            <a:spLocks noGrp="1"/>
          </p:cNvSpPr>
          <p:nvPr>
            <p:ph type="ftr" sz="quarter" idx="11"/>
          </p:nvPr>
        </p:nvSpPr>
        <p:spPr/>
        <p:txBody>
          <a:bodyPr/>
          <a:lstStyle/>
          <a:p>
            <a:r>
              <a:rPr lang="sv-SE"/>
              <a:t>LiU PowerPoint-mall</a:t>
            </a:r>
          </a:p>
        </p:txBody>
      </p:sp>
      <p:sp>
        <p:nvSpPr>
          <p:cNvPr id="6" name="Slide Number Placeholder 5"/>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27848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om sid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727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CAC2612-C8B1-42B4-8DBC-352812E7A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2" y="5610251"/>
            <a:ext cx="3234687" cy="1195200"/>
          </a:xfrm>
          <a:prstGeom prst="rect">
            <a:avLst/>
          </a:prstGeom>
        </p:spPr>
      </p:pic>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sv-SE"/>
              <a:t>Klicka här för att ändra mall för rubrikformat</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2028634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sv-SE"/>
              <a:t>Klicka här för att ändra mall för rubrikformat</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a:t>Klicka här för att ändra mall för underrubrikformat</a:t>
            </a:r>
            <a:endParaRPr lang="sv-SE" dirty="0"/>
          </a:p>
        </p:txBody>
      </p:sp>
      <p:pic>
        <p:nvPicPr>
          <p:cNvPr id="12" name="Picture 11">
            <a:extLst>
              <a:ext uri="{FF2B5EF4-FFF2-40B4-BE49-F238E27FC236}">
                <a16:creationId xmlns:a16="http://schemas.microsoft.com/office/drawing/2014/main" id="{5EC06882-422C-4DDF-B0C6-829A566870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2" y="5610251"/>
            <a:ext cx="3234687" cy="1195200"/>
          </a:xfrm>
          <a:prstGeom prst="rect">
            <a:avLst/>
          </a:prstGeom>
        </p:spPr>
      </p:pic>
    </p:spTree>
    <p:extLst>
      <p:ext uri="{BB962C8B-B14F-4D97-AF65-F5344CB8AC3E}">
        <p14:creationId xmlns:p14="http://schemas.microsoft.com/office/powerpoint/2010/main" val="4135180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255562-1BA5-47E2-B332-7AD9148213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D2200F05-7C42-444D-A0D8-253894224E88}" type="datetime1">
              <a:rPr lang="sv-SE" smtClean="0"/>
              <a:t>2025-09-29</a:t>
            </a:fld>
            <a:endParaRPr lang="sv-SE"/>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1016789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a:xfrm>
            <a:off x="8292263" y="0"/>
            <a:ext cx="2520000" cy="360000"/>
          </a:xfrm>
        </p:spPr>
        <p:txBody>
          <a:bodyPr/>
          <a:lstStyle/>
          <a:p>
            <a:fld id="{C2E58C01-D356-4F4A-A4C8-16C5BA87BC39}" type="datetime1">
              <a:rPr lang="sv-SE" smtClean="0"/>
              <a:t>2025-09-29</a:t>
            </a:fld>
            <a:endParaRPr lang="sv-SE"/>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a:xfrm>
            <a:off x="10812263" y="0"/>
            <a:ext cx="432000" cy="360000"/>
          </a:xfrm>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2128320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fld id="{A0C44391-E399-D04A-970E-1B294DA7E1AE}" type="datetime1">
              <a:rPr lang="sv-SE" smtClean="0"/>
              <a:t>2025-09-29</a:t>
            </a:fld>
            <a:endParaRPr lang="sv-SE"/>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1" name="Rak 5">
            <a:extLst>
              <a:ext uri="{FF2B5EF4-FFF2-40B4-BE49-F238E27FC236}">
                <a16:creationId xmlns:a16="http://schemas.microsoft.com/office/drawing/2014/main" id="{1DBCDB3C-6D20-4691-BDE2-381FEEBC114C}"/>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7291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C1DA-1DF7-4806-9BFE-693752D8E5AA}"/>
              </a:ext>
            </a:extLst>
          </p:cNvPr>
          <p:cNvSpPr>
            <a:spLocks noGrp="1"/>
          </p:cNvSpPr>
          <p:nvPr>
            <p:ph type="title"/>
          </p:nvPr>
        </p:nvSpPr>
        <p:spPr>
          <a:xfrm>
            <a:off x="839788" y="365129"/>
            <a:ext cx="10515600" cy="1325563"/>
          </a:xfrm>
        </p:spPr>
        <p:txBody>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4E0AEAAB-6C1D-4159-B092-4584A8886AC8}"/>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7B835E44-E48F-4B64-BC38-36AE1423EEC3}"/>
              </a:ext>
            </a:extLst>
          </p:cNvPr>
          <p:cNvSpPr>
            <a:spLocks noGrp="1"/>
          </p:cNvSpPr>
          <p:nvPr>
            <p:ph sz="half" idx="2"/>
          </p:nvPr>
        </p:nvSpPr>
        <p:spPr>
          <a:xfrm>
            <a:off x="839789" y="2505085"/>
            <a:ext cx="5157787" cy="357167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Text Placeholder 4">
            <a:extLst>
              <a:ext uri="{FF2B5EF4-FFF2-40B4-BE49-F238E27FC236}">
                <a16:creationId xmlns:a16="http://schemas.microsoft.com/office/drawing/2014/main" id="{CF40FBBF-9493-4795-A84B-B36E22050892}"/>
              </a:ext>
            </a:extLst>
          </p:cNvPr>
          <p:cNvSpPr>
            <a:spLocks noGrp="1"/>
          </p:cNvSpPr>
          <p:nvPr>
            <p:ph type="body" sz="quarter" idx="3"/>
          </p:nvPr>
        </p:nvSpPr>
        <p:spPr>
          <a:xfrm>
            <a:off x="6172203" y="1681163"/>
            <a:ext cx="5183188"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BD7B4785-7E60-4E95-8686-807938974191}"/>
              </a:ext>
            </a:extLst>
          </p:cNvPr>
          <p:cNvSpPr>
            <a:spLocks noGrp="1"/>
          </p:cNvSpPr>
          <p:nvPr>
            <p:ph sz="quarter" idx="4"/>
          </p:nvPr>
        </p:nvSpPr>
        <p:spPr>
          <a:xfrm>
            <a:off x="6172203" y="2505085"/>
            <a:ext cx="5183188" cy="356845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Date Placeholder 6">
            <a:extLst>
              <a:ext uri="{FF2B5EF4-FFF2-40B4-BE49-F238E27FC236}">
                <a16:creationId xmlns:a16="http://schemas.microsoft.com/office/drawing/2014/main" id="{7352B86A-85B7-4456-A609-BB084D0B26B0}"/>
              </a:ext>
            </a:extLst>
          </p:cNvPr>
          <p:cNvSpPr>
            <a:spLocks noGrp="1"/>
          </p:cNvSpPr>
          <p:nvPr>
            <p:ph type="dt" sz="half" idx="10"/>
          </p:nvPr>
        </p:nvSpPr>
        <p:spPr/>
        <p:txBody>
          <a:bodyPr/>
          <a:lstStyle/>
          <a:p>
            <a:fld id="{0041F90C-385D-A748-A2FE-753BA8C86ECF}" type="datetime1">
              <a:rPr lang="sv-SE" smtClean="0"/>
              <a:t>2025-09-29</a:t>
            </a:fld>
            <a:endParaRPr lang="sv-SE"/>
          </a:p>
        </p:txBody>
      </p:sp>
      <p:sp>
        <p:nvSpPr>
          <p:cNvPr id="8" name="Footer Placeholder 7">
            <a:extLst>
              <a:ext uri="{FF2B5EF4-FFF2-40B4-BE49-F238E27FC236}">
                <a16:creationId xmlns:a16="http://schemas.microsoft.com/office/drawing/2014/main" id="{91C08846-8A71-4321-93F6-BFCE99CB4A5E}"/>
              </a:ext>
            </a:extLst>
          </p:cNvPr>
          <p:cNvSpPr>
            <a:spLocks noGrp="1"/>
          </p:cNvSpPr>
          <p:nvPr>
            <p:ph type="ftr" sz="quarter" idx="11"/>
          </p:nvPr>
        </p:nvSpPr>
        <p:spPr/>
        <p:txBody>
          <a:bodyPr/>
          <a:lstStyle/>
          <a:p>
            <a:r>
              <a:rPr lang="sv-SE"/>
              <a:t>LiU PowerPoint-mall</a:t>
            </a:r>
          </a:p>
        </p:txBody>
      </p:sp>
      <p:sp>
        <p:nvSpPr>
          <p:cNvPr id="9" name="Slide Number Placeholder 8">
            <a:extLst>
              <a:ext uri="{FF2B5EF4-FFF2-40B4-BE49-F238E27FC236}">
                <a16:creationId xmlns:a16="http://schemas.microsoft.com/office/drawing/2014/main" id="{3AB0CCA9-80F4-4FE7-B4FD-9FB654545F31}"/>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3" name="Rak 5">
            <a:extLst>
              <a:ext uri="{FF2B5EF4-FFF2-40B4-BE49-F238E27FC236}">
                <a16:creationId xmlns:a16="http://schemas.microsoft.com/office/drawing/2014/main" id="{EC927C92-6210-4B4D-895A-19AADBEF8F6E}"/>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0362B491-D480-49A0-9C8D-2642CBE415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324164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4A4486-201A-213C-8FC3-C1A85D9EA5C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F22C1E8-467D-5025-7694-CEB3521A4C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DF93106-9EC4-887E-3B39-379F8BCBA6D6}"/>
              </a:ext>
            </a:extLst>
          </p:cNvPr>
          <p:cNvSpPr>
            <a:spLocks noGrp="1"/>
          </p:cNvSpPr>
          <p:nvPr>
            <p:ph type="dt" sz="half" idx="10"/>
          </p:nvPr>
        </p:nvSpPr>
        <p:spPr/>
        <p:txBody>
          <a:bodyPr/>
          <a:lstStyle/>
          <a:p>
            <a:fld id="{16E45BB1-AB2C-904D-A47A-ABF01A4977EF}" type="datetimeFigureOut">
              <a:rPr lang="sv-SE" smtClean="0"/>
              <a:t>2025-09-29</a:t>
            </a:fld>
            <a:endParaRPr lang="sv-SE"/>
          </a:p>
        </p:txBody>
      </p:sp>
      <p:sp>
        <p:nvSpPr>
          <p:cNvPr id="5" name="Platshållare för sidfot 4">
            <a:extLst>
              <a:ext uri="{FF2B5EF4-FFF2-40B4-BE49-F238E27FC236}">
                <a16:creationId xmlns:a16="http://schemas.microsoft.com/office/drawing/2014/main" id="{571C6A58-9E4D-16A3-773E-2BF945E2F2F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933FCB4-A7D3-4F11-BCDA-61AF2927044D}"/>
              </a:ext>
            </a:extLst>
          </p:cNvPr>
          <p:cNvSpPr>
            <a:spLocks noGrp="1"/>
          </p:cNvSpPr>
          <p:nvPr>
            <p:ph type="sldNum" sz="quarter" idx="12"/>
          </p:nvPr>
        </p:nvSpPr>
        <p:spPr/>
        <p:txBody>
          <a:bodyPr/>
          <a:lstStyle/>
          <a:p>
            <a:fld id="{5BD1F106-81D3-5E4D-9383-8F9B2928CD9D}" type="slidenum">
              <a:rPr lang="sv-SE" smtClean="0"/>
              <a:t>‹#›</a:t>
            </a:fld>
            <a:endParaRPr lang="sv-SE"/>
          </a:p>
        </p:txBody>
      </p:sp>
    </p:spTree>
    <p:extLst>
      <p:ext uri="{BB962C8B-B14F-4D97-AF65-F5344CB8AC3E}">
        <p14:creationId xmlns:p14="http://schemas.microsoft.com/office/powerpoint/2010/main" val="3724221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FE9-5F5B-413D-B4E8-BD7E2968FF45}"/>
              </a:ext>
            </a:extLst>
          </p:cNvPr>
          <p:cNvSpPr>
            <a:spLocks noGrp="1"/>
          </p:cNvSpPr>
          <p:nvPr>
            <p:ph type="title"/>
          </p:nvPr>
        </p:nvSpPr>
        <p:spPr/>
        <p:txBody>
          <a:bodyPr/>
          <a:lstStyle/>
          <a:p>
            <a:r>
              <a:rPr lang="sv-SE"/>
              <a:t>Klicka här för att ändra mall för rubrikformat</a:t>
            </a:r>
            <a:endParaRPr lang="sv-SE" dirty="0"/>
          </a:p>
        </p:txBody>
      </p:sp>
      <p:sp>
        <p:nvSpPr>
          <p:cNvPr id="3" name="Date Placeholder 2">
            <a:extLst>
              <a:ext uri="{FF2B5EF4-FFF2-40B4-BE49-F238E27FC236}">
                <a16:creationId xmlns:a16="http://schemas.microsoft.com/office/drawing/2014/main" id="{55082EEB-76C9-46A2-8992-24100BBA5F96}"/>
              </a:ext>
            </a:extLst>
          </p:cNvPr>
          <p:cNvSpPr>
            <a:spLocks noGrp="1"/>
          </p:cNvSpPr>
          <p:nvPr>
            <p:ph type="dt" sz="half" idx="10"/>
          </p:nvPr>
        </p:nvSpPr>
        <p:spPr/>
        <p:txBody>
          <a:bodyPr/>
          <a:lstStyle/>
          <a:p>
            <a:fld id="{5305C6AD-E4B1-8441-AB11-F0949BE4F47F}" type="datetime1">
              <a:rPr lang="sv-SE" smtClean="0"/>
              <a:t>2025-09-29</a:t>
            </a:fld>
            <a:endParaRPr lang="sv-SE"/>
          </a:p>
        </p:txBody>
      </p:sp>
      <p:sp>
        <p:nvSpPr>
          <p:cNvPr id="4" name="Footer Placeholder 3">
            <a:extLst>
              <a:ext uri="{FF2B5EF4-FFF2-40B4-BE49-F238E27FC236}">
                <a16:creationId xmlns:a16="http://schemas.microsoft.com/office/drawing/2014/main" id="{771F3176-8332-460F-839F-8C36305CF839}"/>
              </a:ext>
            </a:extLst>
          </p:cNvPr>
          <p:cNvSpPr>
            <a:spLocks noGrp="1"/>
          </p:cNvSpPr>
          <p:nvPr>
            <p:ph type="ftr" sz="quarter" idx="11"/>
          </p:nvPr>
        </p:nvSpPr>
        <p:spPr/>
        <p:txBody>
          <a:bodyPr/>
          <a:lstStyle/>
          <a:p>
            <a:r>
              <a:rPr lang="sv-SE"/>
              <a:t>LiU PowerPoint-mall</a:t>
            </a:r>
          </a:p>
        </p:txBody>
      </p:sp>
      <p:sp>
        <p:nvSpPr>
          <p:cNvPr id="5" name="Slide Number Placeholder 4">
            <a:extLst>
              <a:ext uri="{FF2B5EF4-FFF2-40B4-BE49-F238E27FC236}">
                <a16:creationId xmlns:a16="http://schemas.microsoft.com/office/drawing/2014/main" id="{470BA3FD-78E6-4451-96E1-12B31AC3BAD8}"/>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4248809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6CBC0-C319-4952-8F5C-99292872E293}"/>
              </a:ext>
            </a:extLst>
          </p:cNvPr>
          <p:cNvSpPr>
            <a:spLocks noGrp="1"/>
          </p:cNvSpPr>
          <p:nvPr>
            <p:ph type="dt" sz="half" idx="10"/>
          </p:nvPr>
        </p:nvSpPr>
        <p:spPr/>
        <p:txBody>
          <a:bodyPr/>
          <a:lstStyle/>
          <a:p>
            <a:fld id="{58546DD3-10AD-3843-8837-DAD5D1FB9627}" type="datetime1">
              <a:rPr lang="sv-SE" smtClean="0"/>
              <a:t>2025-09-29</a:t>
            </a:fld>
            <a:endParaRPr lang="sv-SE"/>
          </a:p>
        </p:txBody>
      </p:sp>
      <p:sp>
        <p:nvSpPr>
          <p:cNvPr id="3" name="Footer Placeholder 2">
            <a:extLst>
              <a:ext uri="{FF2B5EF4-FFF2-40B4-BE49-F238E27FC236}">
                <a16:creationId xmlns:a16="http://schemas.microsoft.com/office/drawing/2014/main" id="{EC66394A-EC6D-4B1F-8267-B06B10136441}"/>
              </a:ext>
            </a:extLst>
          </p:cNvPr>
          <p:cNvSpPr>
            <a:spLocks noGrp="1"/>
          </p:cNvSpPr>
          <p:nvPr>
            <p:ph type="ftr" sz="quarter" idx="11"/>
          </p:nvPr>
        </p:nvSpPr>
        <p:spPr/>
        <p:txBody>
          <a:bodyPr/>
          <a:lstStyle/>
          <a:p>
            <a:r>
              <a:rPr lang="sv-SE"/>
              <a:t>LiU PowerPoint-mall</a:t>
            </a:r>
          </a:p>
        </p:txBody>
      </p:sp>
      <p:sp>
        <p:nvSpPr>
          <p:cNvPr id="4" name="Slide Number Placeholder 3">
            <a:extLst>
              <a:ext uri="{FF2B5EF4-FFF2-40B4-BE49-F238E27FC236}">
                <a16:creationId xmlns:a16="http://schemas.microsoft.com/office/drawing/2014/main" id="{BD7DF935-E895-4D21-A182-6E15EDC728FD}"/>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1116956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80A2-67AA-45AE-A4A3-02C24D5D2D1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9B3FC7A9-016D-4F8D-95F8-AE268FFCD56E}"/>
              </a:ext>
            </a:extLst>
          </p:cNvPr>
          <p:cNvSpPr>
            <a:spLocks noGrp="1"/>
          </p:cNvSpPr>
          <p:nvPr>
            <p:ph idx="1"/>
          </p:nvPr>
        </p:nvSpPr>
        <p:spPr>
          <a:xfrm>
            <a:off x="5183188" y="987429"/>
            <a:ext cx="6172200" cy="509253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Text Placeholder 3">
            <a:extLst>
              <a:ext uri="{FF2B5EF4-FFF2-40B4-BE49-F238E27FC236}">
                <a16:creationId xmlns:a16="http://schemas.microsoft.com/office/drawing/2014/main" id="{1B9E2521-9433-4ED7-A38E-EB976F0B35CD}"/>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3ADAEBBB-5F59-4CE5-8F95-88A1C1885396}"/>
              </a:ext>
            </a:extLst>
          </p:cNvPr>
          <p:cNvSpPr>
            <a:spLocks noGrp="1"/>
          </p:cNvSpPr>
          <p:nvPr>
            <p:ph type="dt" sz="half" idx="10"/>
          </p:nvPr>
        </p:nvSpPr>
        <p:spPr/>
        <p:txBody>
          <a:bodyPr/>
          <a:lstStyle/>
          <a:p>
            <a:fld id="{4C1E07CF-3F93-FE49-A8D3-ABDB1108DA96}" type="datetime1">
              <a:rPr lang="sv-SE" smtClean="0"/>
              <a:t>2025-09-29</a:t>
            </a:fld>
            <a:endParaRPr lang="sv-SE"/>
          </a:p>
        </p:txBody>
      </p:sp>
      <p:sp>
        <p:nvSpPr>
          <p:cNvPr id="6" name="Footer Placeholder 5">
            <a:extLst>
              <a:ext uri="{FF2B5EF4-FFF2-40B4-BE49-F238E27FC236}">
                <a16:creationId xmlns:a16="http://schemas.microsoft.com/office/drawing/2014/main" id="{052D4F3F-4FD6-423B-8630-8675366330DD}"/>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BFE6012F-A692-4BBB-B0E2-A40D6C39170B}"/>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26" name="Rak 5">
            <a:extLst>
              <a:ext uri="{FF2B5EF4-FFF2-40B4-BE49-F238E27FC236}">
                <a16:creationId xmlns:a16="http://schemas.microsoft.com/office/drawing/2014/main" id="{125440BF-FF8E-4F55-AC91-862AB2B62D8D}"/>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3EF03451-BC14-4473-990F-4190E39B8B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1634379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F90-6F0B-4082-A03A-25C0D0EEE64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3" name="Picture Placeholder 2">
            <a:extLst>
              <a:ext uri="{FF2B5EF4-FFF2-40B4-BE49-F238E27FC236}">
                <a16:creationId xmlns:a16="http://schemas.microsoft.com/office/drawing/2014/main" id="{1BBE1322-944E-410B-A503-071D16B244F1}"/>
              </a:ext>
            </a:extLst>
          </p:cNvPr>
          <p:cNvSpPr>
            <a:spLocks noGrp="1"/>
          </p:cNvSpPr>
          <p:nvPr>
            <p:ph type="pic" idx="1"/>
          </p:nvPr>
        </p:nvSpPr>
        <p:spPr>
          <a:xfrm>
            <a:off x="5183188" y="987429"/>
            <a:ext cx="6172200" cy="5092533"/>
          </a:xfrm>
        </p:spPr>
        <p:txBody>
          <a:bodyPr>
            <a:normAutofit/>
          </a:bodyPr>
          <a:lstStyle>
            <a:lvl1pPr marL="0" indent="0">
              <a:buNone/>
              <a:defRPr sz="28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för att lägga till en bild</a:t>
            </a:r>
            <a:endParaRPr lang="sv-SE" dirty="0"/>
          </a:p>
        </p:txBody>
      </p:sp>
      <p:sp>
        <p:nvSpPr>
          <p:cNvPr id="4" name="Text Placeholder 3">
            <a:extLst>
              <a:ext uri="{FF2B5EF4-FFF2-40B4-BE49-F238E27FC236}">
                <a16:creationId xmlns:a16="http://schemas.microsoft.com/office/drawing/2014/main" id="{D396F69F-E2CD-4CAC-B28E-04F7F59CDF7B}"/>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D0D6119C-D6E1-438D-B01E-CF6E63D023A2}"/>
              </a:ext>
            </a:extLst>
          </p:cNvPr>
          <p:cNvSpPr>
            <a:spLocks noGrp="1"/>
          </p:cNvSpPr>
          <p:nvPr>
            <p:ph type="dt" sz="half" idx="10"/>
          </p:nvPr>
        </p:nvSpPr>
        <p:spPr/>
        <p:txBody>
          <a:bodyPr/>
          <a:lstStyle/>
          <a:p>
            <a:fld id="{2614DB0B-1212-EE43-A2E4-E9759D8662FA}" type="datetime1">
              <a:rPr lang="sv-SE" smtClean="0"/>
              <a:t>2025-09-29</a:t>
            </a:fld>
            <a:endParaRPr lang="sv-SE"/>
          </a:p>
        </p:txBody>
      </p:sp>
      <p:sp>
        <p:nvSpPr>
          <p:cNvPr id="6" name="Footer Placeholder 5">
            <a:extLst>
              <a:ext uri="{FF2B5EF4-FFF2-40B4-BE49-F238E27FC236}">
                <a16:creationId xmlns:a16="http://schemas.microsoft.com/office/drawing/2014/main" id="{F0D2FECA-0FDF-4E93-B1B1-6CF623CF2A1B}"/>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86155D90-D9E3-425D-B3DC-406845F9C0F6}"/>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65E233A8-C457-415A-B25B-AC4916975090}"/>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0BBD564E-3114-43F0-A6F3-FEFE2A009F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2240"/>
            <a:ext cx="1821947" cy="673200"/>
          </a:xfrm>
          <a:prstGeom prst="rect">
            <a:avLst/>
          </a:prstGeom>
        </p:spPr>
      </p:pic>
    </p:spTree>
    <p:extLst>
      <p:ext uri="{BB962C8B-B14F-4D97-AF65-F5344CB8AC3E}">
        <p14:creationId xmlns:p14="http://schemas.microsoft.com/office/powerpoint/2010/main" val="3658186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7040-A9FD-4D9F-927E-3D89FFE81C35}"/>
              </a:ext>
            </a:extLst>
          </p:cNvPr>
          <p:cNvSpPr>
            <a:spLocks noGrp="1"/>
          </p:cNvSpPr>
          <p:nvPr>
            <p:ph type="title"/>
          </p:nvPr>
        </p:nvSpPr>
        <p:spPr/>
        <p:txBody>
          <a:bodyPr/>
          <a:lstStyle/>
          <a:p>
            <a:r>
              <a:rPr lang="sv-SE"/>
              <a:t>Klicka här för att ändra mall för rubrikformat</a:t>
            </a:r>
            <a:endParaRPr lang="sv-SE" dirty="0"/>
          </a:p>
        </p:txBody>
      </p:sp>
      <p:sp>
        <p:nvSpPr>
          <p:cNvPr id="3" name="Vertical Text Placeholder 2">
            <a:extLst>
              <a:ext uri="{FF2B5EF4-FFF2-40B4-BE49-F238E27FC236}">
                <a16:creationId xmlns:a16="http://schemas.microsoft.com/office/drawing/2014/main" id="{303F4497-9EDB-4DEA-8405-69C17F3ABC8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a:extLst>
              <a:ext uri="{FF2B5EF4-FFF2-40B4-BE49-F238E27FC236}">
                <a16:creationId xmlns:a16="http://schemas.microsoft.com/office/drawing/2014/main" id="{E02985C7-46FC-4066-B9D3-B0D0DB8037A9}"/>
              </a:ext>
            </a:extLst>
          </p:cNvPr>
          <p:cNvSpPr>
            <a:spLocks noGrp="1"/>
          </p:cNvSpPr>
          <p:nvPr>
            <p:ph type="dt" sz="half" idx="10"/>
          </p:nvPr>
        </p:nvSpPr>
        <p:spPr/>
        <p:txBody>
          <a:bodyPr/>
          <a:lstStyle/>
          <a:p>
            <a:fld id="{30BE783F-E01A-3D4D-8D22-1A7C0A61178D}" type="datetime1">
              <a:rPr lang="sv-SE" smtClean="0"/>
              <a:t>2025-09-29</a:t>
            </a:fld>
            <a:endParaRPr lang="sv-SE"/>
          </a:p>
        </p:txBody>
      </p:sp>
      <p:sp>
        <p:nvSpPr>
          <p:cNvPr id="5" name="Footer Placeholder 4">
            <a:extLst>
              <a:ext uri="{FF2B5EF4-FFF2-40B4-BE49-F238E27FC236}">
                <a16:creationId xmlns:a16="http://schemas.microsoft.com/office/drawing/2014/main" id="{CCD83B8B-54A4-4A15-BB63-FCDC3A44F50E}"/>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18F9CEAC-1427-4BEA-8982-30CAE04DC3CA}"/>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1967931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31E45-D6F3-4F73-BEDF-5BEDAFC5A51E}"/>
              </a:ext>
            </a:extLst>
          </p:cNvPr>
          <p:cNvSpPr>
            <a:spLocks noGrp="1"/>
          </p:cNvSpPr>
          <p:nvPr>
            <p:ph type="title" orient="vert"/>
          </p:nvPr>
        </p:nvSpPr>
        <p:spPr>
          <a:xfrm>
            <a:off x="8724902" y="365125"/>
            <a:ext cx="2628900" cy="5811838"/>
          </a:xfrm>
        </p:spPr>
        <p:txBody>
          <a:bodyPr vert="eaVert"/>
          <a:lstStyle/>
          <a:p>
            <a:r>
              <a:rPr lang="sv-SE"/>
              <a:t>Klicka här för att ändra mall för rubrikformat</a:t>
            </a:r>
          </a:p>
        </p:txBody>
      </p:sp>
      <p:sp>
        <p:nvSpPr>
          <p:cNvPr id="3" name="Vertical Text Placeholder 2">
            <a:extLst>
              <a:ext uri="{FF2B5EF4-FFF2-40B4-BE49-F238E27FC236}">
                <a16:creationId xmlns:a16="http://schemas.microsoft.com/office/drawing/2014/main" id="{237266AE-17DB-428F-A2F6-8D0CA1386FDC}"/>
              </a:ext>
            </a:extLst>
          </p:cNvPr>
          <p:cNvSpPr>
            <a:spLocks noGrp="1"/>
          </p:cNvSpPr>
          <p:nvPr>
            <p:ph type="body" orient="vert" idx="1"/>
          </p:nvPr>
        </p:nvSpPr>
        <p:spPr>
          <a:xfrm>
            <a:off x="838203"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a:extLst>
              <a:ext uri="{FF2B5EF4-FFF2-40B4-BE49-F238E27FC236}">
                <a16:creationId xmlns:a16="http://schemas.microsoft.com/office/drawing/2014/main" id="{AEF4654A-FDE6-4601-9D75-FA956B136DD2}"/>
              </a:ext>
            </a:extLst>
          </p:cNvPr>
          <p:cNvSpPr>
            <a:spLocks noGrp="1"/>
          </p:cNvSpPr>
          <p:nvPr>
            <p:ph type="dt" sz="half" idx="10"/>
          </p:nvPr>
        </p:nvSpPr>
        <p:spPr>
          <a:xfrm rot="5400000">
            <a:off x="11103000" y="5049000"/>
            <a:ext cx="1818000" cy="360000"/>
          </a:xfrm>
        </p:spPr>
        <p:txBody>
          <a:bodyPr/>
          <a:lstStyle/>
          <a:p>
            <a:fld id="{AD84D972-628C-144F-8C1B-117CDE23ADC4}" type="datetime1">
              <a:rPr lang="sv-SE" smtClean="0"/>
              <a:t>2025-09-29</a:t>
            </a:fld>
            <a:endParaRPr lang="sv-SE"/>
          </a:p>
        </p:txBody>
      </p:sp>
      <p:sp>
        <p:nvSpPr>
          <p:cNvPr id="5" name="Footer Placeholder 4">
            <a:extLst>
              <a:ext uri="{FF2B5EF4-FFF2-40B4-BE49-F238E27FC236}">
                <a16:creationId xmlns:a16="http://schemas.microsoft.com/office/drawing/2014/main" id="{74C8F030-2FCB-40E4-B64D-2629C80F11C6}"/>
              </a:ext>
            </a:extLst>
          </p:cNvPr>
          <p:cNvSpPr>
            <a:spLocks noGrp="1"/>
          </p:cNvSpPr>
          <p:nvPr>
            <p:ph type="ftr" sz="quarter" idx="11"/>
          </p:nvPr>
        </p:nvSpPr>
        <p:spPr>
          <a:xfrm rot="5400000">
            <a:off x="9852000" y="1980000"/>
            <a:ext cx="4320000" cy="360000"/>
          </a:xfrm>
        </p:spPr>
        <p:txBody>
          <a:bodyPr lIns="180000"/>
          <a:lstStyle/>
          <a:p>
            <a:r>
              <a:rPr lang="sv-SE"/>
              <a:t>LiU PowerPoint-mall</a:t>
            </a:r>
          </a:p>
        </p:txBody>
      </p:sp>
      <p:sp>
        <p:nvSpPr>
          <p:cNvPr id="6" name="Slide Number Placeholder 5">
            <a:extLst>
              <a:ext uri="{FF2B5EF4-FFF2-40B4-BE49-F238E27FC236}">
                <a16:creationId xmlns:a16="http://schemas.microsoft.com/office/drawing/2014/main" id="{906C8C35-D10B-42B0-92F4-58D676FE1049}"/>
              </a:ext>
            </a:extLst>
          </p:cNvPr>
          <p:cNvSpPr>
            <a:spLocks noGrp="1"/>
          </p:cNvSpPr>
          <p:nvPr>
            <p:ph type="sldNum" sz="quarter" idx="12"/>
          </p:nvPr>
        </p:nvSpPr>
        <p:spPr>
          <a:xfrm rot="5400000">
            <a:off x="11652000" y="6318000"/>
            <a:ext cx="720000" cy="360000"/>
          </a:xfrm>
        </p:spPr>
        <p:txBody>
          <a:bodyPr rIns="180000"/>
          <a:lstStyle/>
          <a:p>
            <a:fld id="{1D05C8B6-EC5E-42D9-8D75-1E05D6428564}" type="slidenum">
              <a:rPr lang="sv-SE" smtClean="0"/>
              <a:t>‹#›</a:t>
            </a:fld>
            <a:endParaRPr lang="sv-SE"/>
          </a:p>
        </p:txBody>
      </p:sp>
    </p:spTree>
    <p:extLst>
      <p:ext uri="{BB962C8B-B14F-4D97-AF65-F5344CB8AC3E}">
        <p14:creationId xmlns:p14="http://schemas.microsoft.com/office/powerpoint/2010/main" val="1282053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09B7C7-F303-110A-2666-AF37B430512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36B851C-779D-2308-1B87-4DA262B26F0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6C1F208-315B-CB40-9A04-DF0F2B08CA8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B92548E-DB35-C3F8-7B60-CC0774D170DF}"/>
              </a:ext>
            </a:extLst>
          </p:cNvPr>
          <p:cNvSpPr>
            <a:spLocks noGrp="1"/>
          </p:cNvSpPr>
          <p:nvPr>
            <p:ph type="dt" sz="half" idx="10"/>
          </p:nvPr>
        </p:nvSpPr>
        <p:spPr/>
        <p:txBody>
          <a:bodyPr/>
          <a:lstStyle/>
          <a:p>
            <a:fld id="{16E45BB1-AB2C-904D-A47A-ABF01A4977EF}" type="datetimeFigureOut">
              <a:rPr lang="sv-SE" smtClean="0"/>
              <a:t>2025-09-29</a:t>
            </a:fld>
            <a:endParaRPr lang="sv-SE"/>
          </a:p>
        </p:txBody>
      </p:sp>
      <p:sp>
        <p:nvSpPr>
          <p:cNvPr id="6" name="Platshållare för sidfot 5">
            <a:extLst>
              <a:ext uri="{FF2B5EF4-FFF2-40B4-BE49-F238E27FC236}">
                <a16:creationId xmlns:a16="http://schemas.microsoft.com/office/drawing/2014/main" id="{794554A8-EE0E-AAE7-9D1F-E6A7F66AEE9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EF521EA-6FC9-6D98-A221-F7F96110E72A}"/>
              </a:ext>
            </a:extLst>
          </p:cNvPr>
          <p:cNvSpPr>
            <a:spLocks noGrp="1"/>
          </p:cNvSpPr>
          <p:nvPr>
            <p:ph type="sldNum" sz="quarter" idx="12"/>
          </p:nvPr>
        </p:nvSpPr>
        <p:spPr/>
        <p:txBody>
          <a:bodyPr/>
          <a:lstStyle/>
          <a:p>
            <a:fld id="{5BD1F106-81D3-5E4D-9383-8F9B2928CD9D}" type="slidenum">
              <a:rPr lang="sv-SE" smtClean="0"/>
              <a:t>‹#›</a:t>
            </a:fld>
            <a:endParaRPr lang="sv-SE"/>
          </a:p>
        </p:txBody>
      </p:sp>
    </p:spTree>
    <p:extLst>
      <p:ext uri="{BB962C8B-B14F-4D97-AF65-F5344CB8AC3E}">
        <p14:creationId xmlns:p14="http://schemas.microsoft.com/office/powerpoint/2010/main" val="248457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0D375C-D2D5-992D-71CC-954457C93CF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C9146AA-481A-6327-2E89-2A2DA3533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A91F085-C8B9-0F55-603C-42C9573DFA8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D235F27-C388-7D7B-FD78-5A686F17E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75FB5DA-61C1-2141-1F94-1C92E3E9BAF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6A2525B-3170-E4A0-0151-D783525D5CD1}"/>
              </a:ext>
            </a:extLst>
          </p:cNvPr>
          <p:cNvSpPr>
            <a:spLocks noGrp="1"/>
          </p:cNvSpPr>
          <p:nvPr>
            <p:ph type="dt" sz="half" idx="10"/>
          </p:nvPr>
        </p:nvSpPr>
        <p:spPr/>
        <p:txBody>
          <a:bodyPr/>
          <a:lstStyle/>
          <a:p>
            <a:fld id="{16E45BB1-AB2C-904D-A47A-ABF01A4977EF}" type="datetimeFigureOut">
              <a:rPr lang="sv-SE" smtClean="0"/>
              <a:t>2025-09-29</a:t>
            </a:fld>
            <a:endParaRPr lang="sv-SE"/>
          </a:p>
        </p:txBody>
      </p:sp>
      <p:sp>
        <p:nvSpPr>
          <p:cNvPr id="8" name="Platshållare för sidfot 7">
            <a:extLst>
              <a:ext uri="{FF2B5EF4-FFF2-40B4-BE49-F238E27FC236}">
                <a16:creationId xmlns:a16="http://schemas.microsoft.com/office/drawing/2014/main" id="{C8E5B5B8-EBFC-2093-C246-E779EAB49B5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4708DCE-AD12-3014-BA8F-0CF9BB989FEA}"/>
              </a:ext>
            </a:extLst>
          </p:cNvPr>
          <p:cNvSpPr>
            <a:spLocks noGrp="1"/>
          </p:cNvSpPr>
          <p:nvPr>
            <p:ph type="sldNum" sz="quarter" idx="12"/>
          </p:nvPr>
        </p:nvSpPr>
        <p:spPr/>
        <p:txBody>
          <a:bodyPr/>
          <a:lstStyle/>
          <a:p>
            <a:fld id="{5BD1F106-81D3-5E4D-9383-8F9B2928CD9D}" type="slidenum">
              <a:rPr lang="sv-SE" smtClean="0"/>
              <a:t>‹#›</a:t>
            </a:fld>
            <a:endParaRPr lang="sv-SE"/>
          </a:p>
        </p:txBody>
      </p:sp>
    </p:spTree>
    <p:extLst>
      <p:ext uri="{BB962C8B-B14F-4D97-AF65-F5344CB8AC3E}">
        <p14:creationId xmlns:p14="http://schemas.microsoft.com/office/powerpoint/2010/main" val="276294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1D9E62-75A7-108F-5F02-074E6CE1BE0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F7C57E8-01F4-0ADB-FBF5-61F48F0932B7}"/>
              </a:ext>
            </a:extLst>
          </p:cNvPr>
          <p:cNvSpPr>
            <a:spLocks noGrp="1"/>
          </p:cNvSpPr>
          <p:nvPr>
            <p:ph type="dt" sz="half" idx="10"/>
          </p:nvPr>
        </p:nvSpPr>
        <p:spPr/>
        <p:txBody>
          <a:bodyPr/>
          <a:lstStyle/>
          <a:p>
            <a:fld id="{16E45BB1-AB2C-904D-A47A-ABF01A4977EF}" type="datetimeFigureOut">
              <a:rPr lang="sv-SE" smtClean="0"/>
              <a:t>2025-09-29</a:t>
            </a:fld>
            <a:endParaRPr lang="sv-SE"/>
          </a:p>
        </p:txBody>
      </p:sp>
      <p:sp>
        <p:nvSpPr>
          <p:cNvPr id="4" name="Platshållare för sidfot 3">
            <a:extLst>
              <a:ext uri="{FF2B5EF4-FFF2-40B4-BE49-F238E27FC236}">
                <a16:creationId xmlns:a16="http://schemas.microsoft.com/office/drawing/2014/main" id="{8B937044-A466-BA66-73CC-C3AD298E120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D024713-5FA8-19B5-5109-51452BBB412A}"/>
              </a:ext>
            </a:extLst>
          </p:cNvPr>
          <p:cNvSpPr>
            <a:spLocks noGrp="1"/>
          </p:cNvSpPr>
          <p:nvPr>
            <p:ph type="sldNum" sz="quarter" idx="12"/>
          </p:nvPr>
        </p:nvSpPr>
        <p:spPr/>
        <p:txBody>
          <a:bodyPr/>
          <a:lstStyle/>
          <a:p>
            <a:fld id="{5BD1F106-81D3-5E4D-9383-8F9B2928CD9D}" type="slidenum">
              <a:rPr lang="sv-SE" smtClean="0"/>
              <a:t>‹#›</a:t>
            </a:fld>
            <a:endParaRPr lang="sv-SE"/>
          </a:p>
        </p:txBody>
      </p:sp>
    </p:spTree>
    <p:extLst>
      <p:ext uri="{BB962C8B-B14F-4D97-AF65-F5344CB8AC3E}">
        <p14:creationId xmlns:p14="http://schemas.microsoft.com/office/powerpoint/2010/main" val="967644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9FE3053-0894-08CA-9A60-611CD8E1D50F}"/>
              </a:ext>
            </a:extLst>
          </p:cNvPr>
          <p:cNvSpPr>
            <a:spLocks noGrp="1"/>
          </p:cNvSpPr>
          <p:nvPr>
            <p:ph type="dt" sz="half" idx="10"/>
          </p:nvPr>
        </p:nvSpPr>
        <p:spPr/>
        <p:txBody>
          <a:bodyPr/>
          <a:lstStyle/>
          <a:p>
            <a:fld id="{16E45BB1-AB2C-904D-A47A-ABF01A4977EF}" type="datetimeFigureOut">
              <a:rPr lang="sv-SE" smtClean="0"/>
              <a:t>2025-09-29</a:t>
            </a:fld>
            <a:endParaRPr lang="sv-SE"/>
          </a:p>
        </p:txBody>
      </p:sp>
      <p:sp>
        <p:nvSpPr>
          <p:cNvPr id="3" name="Platshållare för sidfot 2">
            <a:extLst>
              <a:ext uri="{FF2B5EF4-FFF2-40B4-BE49-F238E27FC236}">
                <a16:creationId xmlns:a16="http://schemas.microsoft.com/office/drawing/2014/main" id="{C0832BF8-9A69-F2BF-2904-109DD4844B1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225CDDE-F5BF-DBDD-3BA0-79B12363D32D}"/>
              </a:ext>
            </a:extLst>
          </p:cNvPr>
          <p:cNvSpPr>
            <a:spLocks noGrp="1"/>
          </p:cNvSpPr>
          <p:nvPr>
            <p:ph type="sldNum" sz="quarter" idx="12"/>
          </p:nvPr>
        </p:nvSpPr>
        <p:spPr/>
        <p:txBody>
          <a:bodyPr/>
          <a:lstStyle/>
          <a:p>
            <a:fld id="{5BD1F106-81D3-5E4D-9383-8F9B2928CD9D}" type="slidenum">
              <a:rPr lang="sv-SE" smtClean="0"/>
              <a:t>‹#›</a:t>
            </a:fld>
            <a:endParaRPr lang="sv-SE"/>
          </a:p>
        </p:txBody>
      </p:sp>
    </p:spTree>
    <p:extLst>
      <p:ext uri="{BB962C8B-B14F-4D97-AF65-F5344CB8AC3E}">
        <p14:creationId xmlns:p14="http://schemas.microsoft.com/office/powerpoint/2010/main" val="76134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2C753E-EDEF-055B-E273-E105C0E26D3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74ABF43-B528-A348-D0D2-149733772C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45EB9D0-BFE8-A9A2-7DC3-E4B76EAF24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1F97D1-1A2B-BAEF-EECF-2344D031CD81}"/>
              </a:ext>
            </a:extLst>
          </p:cNvPr>
          <p:cNvSpPr>
            <a:spLocks noGrp="1"/>
          </p:cNvSpPr>
          <p:nvPr>
            <p:ph type="dt" sz="half" idx="10"/>
          </p:nvPr>
        </p:nvSpPr>
        <p:spPr/>
        <p:txBody>
          <a:bodyPr/>
          <a:lstStyle/>
          <a:p>
            <a:fld id="{16E45BB1-AB2C-904D-A47A-ABF01A4977EF}" type="datetimeFigureOut">
              <a:rPr lang="sv-SE" smtClean="0"/>
              <a:t>2025-09-29</a:t>
            </a:fld>
            <a:endParaRPr lang="sv-SE"/>
          </a:p>
        </p:txBody>
      </p:sp>
      <p:sp>
        <p:nvSpPr>
          <p:cNvPr id="6" name="Platshållare för sidfot 5">
            <a:extLst>
              <a:ext uri="{FF2B5EF4-FFF2-40B4-BE49-F238E27FC236}">
                <a16:creationId xmlns:a16="http://schemas.microsoft.com/office/drawing/2014/main" id="{B77042F2-C654-0365-61BD-618F970428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6EF9086-3890-C1AB-1EED-6845374DC988}"/>
              </a:ext>
            </a:extLst>
          </p:cNvPr>
          <p:cNvSpPr>
            <a:spLocks noGrp="1"/>
          </p:cNvSpPr>
          <p:nvPr>
            <p:ph type="sldNum" sz="quarter" idx="12"/>
          </p:nvPr>
        </p:nvSpPr>
        <p:spPr/>
        <p:txBody>
          <a:bodyPr/>
          <a:lstStyle/>
          <a:p>
            <a:fld id="{5BD1F106-81D3-5E4D-9383-8F9B2928CD9D}" type="slidenum">
              <a:rPr lang="sv-SE" smtClean="0"/>
              <a:t>‹#›</a:t>
            </a:fld>
            <a:endParaRPr lang="sv-SE"/>
          </a:p>
        </p:txBody>
      </p:sp>
    </p:spTree>
    <p:extLst>
      <p:ext uri="{BB962C8B-B14F-4D97-AF65-F5344CB8AC3E}">
        <p14:creationId xmlns:p14="http://schemas.microsoft.com/office/powerpoint/2010/main" val="74100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F56800-5E73-8618-B33B-BAD1F2057D0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9D5C5F7-7393-680E-D15E-C8EFEC7AC4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E71254C-6EDE-D02C-EDE7-2B48645ED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094A53D-CD6F-3020-FED5-ECB3FBD9869C}"/>
              </a:ext>
            </a:extLst>
          </p:cNvPr>
          <p:cNvSpPr>
            <a:spLocks noGrp="1"/>
          </p:cNvSpPr>
          <p:nvPr>
            <p:ph type="dt" sz="half" idx="10"/>
          </p:nvPr>
        </p:nvSpPr>
        <p:spPr/>
        <p:txBody>
          <a:bodyPr/>
          <a:lstStyle/>
          <a:p>
            <a:fld id="{16E45BB1-AB2C-904D-A47A-ABF01A4977EF}" type="datetimeFigureOut">
              <a:rPr lang="sv-SE" smtClean="0"/>
              <a:t>2025-09-29</a:t>
            </a:fld>
            <a:endParaRPr lang="sv-SE"/>
          </a:p>
        </p:txBody>
      </p:sp>
      <p:sp>
        <p:nvSpPr>
          <p:cNvPr id="6" name="Platshållare för sidfot 5">
            <a:extLst>
              <a:ext uri="{FF2B5EF4-FFF2-40B4-BE49-F238E27FC236}">
                <a16:creationId xmlns:a16="http://schemas.microsoft.com/office/drawing/2014/main" id="{BDE0CE07-A678-B5A9-4A01-6C18C00B082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49B1CBA-A2C0-27C5-213B-BFBD6F66C75C}"/>
              </a:ext>
            </a:extLst>
          </p:cNvPr>
          <p:cNvSpPr>
            <a:spLocks noGrp="1"/>
          </p:cNvSpPr>
          <p:nvPr>
            <p:ph type="sldNum" sz="quarter" idx="12"/>
          </p:nvPr>
        </p:nvSpPr>
        <p:spPr/>
        <p:txBody>
          <a:bodyPr/>
          <a:lstStyle/>
          <a:p>
            <a:fld id="{5BD1F106-81D3-5E4D-9383-8F9B2928CD9D}" type="slidenum">
              <a:rPr lang="sv-SE" smtClean="0"/>
              <a:t>‹#›</a:t>
            </a:fld>
            <a:endParaRPr lang="sv-SE"/>
          </a:p>
        </p:txBody>
      </p:sp>
    </p:spTree>
    <p:extLst>
      <p:ext uri="{BB962C8B-B14F-4D97-AF65-F5344CB8AC3E}">
        <p14:creationId xmlns:p14="http://schemas.microsoft.com/office/powerpoint/2010/main" val="331380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B2854F5-9AC1-C0E9-63E3-119B9AD99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109A20A-FDF4-5847-CD9B-E2E6C4C8B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71EE1C-F278-EFE7-8370-5395A312D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E45BB1-AB2C-904D-A47A-ABF01A4977EF}" type="datetimeFigureOut">
              <a:rPr lang="sv-SE" smtClean="0"/>
              <a:t>2025-09-29</a:t>
            </a:fld>
            <a:endParaRPr lang="sv-SE"/>
          </a:p>
        </p:txBody>
      </p:sp>
      <p:sp>
        <p:nvSpPr>
          <p:cNvPr id="5" name="Platshållare för sidfot 4">
            <a:extLst>
              <a:ext uri="{FF2B5EF4-FFF2-40B4-BE49-F238E27FC236}">
                <a16:creationId xmlns:a16="http://schemas.microsoft.com/office/drawing/2014/main" id="{71144563-FE61-9839-B9CF-433B27A94F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2479681B-883C-0DBB-BDFD-42C31AB397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D1F106-81D3-5E4D-9383-8F9B2928CD9D}" type="slidenum">
              <a:rPr lang="sv-SE" smtClean="0"/>
              <a:t>‹#›</a:t>
            </a:fld>
            <a:endParaRPr lang="sv-SE"/>
          </a:p>
        </p:txBody>
      </p:sp>
    </p:spTree>
    <p:extLst>
      <p:ext uri="{BB962C8B-B14F-4D97-AF65-F5344CB8AC3E}">
        <p14:creationId xmlns:p14="http://schemas.microsoft.com/office/powerpoint/2010/main" val="1212596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550EA-F544-F241-9F1D-293838448071}" type="datetime1">
              <a:rPr lang="sv-SE" smtClean="0"/>
              <a:t>2025-09-29</a:t>
            </a:fld>
            <a:endParaRPr lang="sv-S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LiU PowerPoint-mall</a:t>
            </a:r>
            <a:endParaRPr lang="sv-S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1775747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95">
          <p15:clr>
            <a:srgbClr val="F26B43"/>
          </p15:clr>
        </p15:guide>
        <p15:guide id="2" pos="7083">
          <p15:clr>
            <a:srgbClr val="F26B43"/>
          </p15:clr>
        </p15:guide>
        <p15:guide id="3"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5129"/>
            <a:ext cx="2520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ACA550EA-F544-F241-9F1D-293838448071}" type="datetime1">
              <a:rPr lang="sv-SE" smtClean="0"/>
              <a:t>2025-09-29</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30781677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p15:clr>
            <a:srgbClr val="F26B43"/>
          </p15:clr>
        </p15:guide>
        <p15:guide id="12" pos="7083">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diagramQuickStyle" Target="../diagrams/quickStyle1.xml"/><Relationship Id="rId12" Type="http://schemas.openxmlformats.org/officeDocument/2006/relationships/image" Target="../media/image11.png"/><Relationship Id="rId17" Type="http://schemas.openxmlformats.org/officeDocument/2006/relationships/image" Target="../media/image16.emf"/><Relationship Id="rId2" Type="http://schemas.openxmlformats.org/officeDocument/2006/relationships/notesSlide" Target="../notesSlides/notesSlide2.xml"/><Relationship Id="rId16"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0.png"/><Relationship Id="rId5" Type="http://schemas.openxmlformats.org/officeDocument/2006/relationships/diagramData" Target="../diagrams/data1.xml"/><Relationship Id="rId15" Type="http://schemas.openxmlformats.org/officeDocument/2006/relationships/image" Target="../media/image14.emf"/><Relationship Id="rId10" Type="http://schemas.openxmlformats.org/officeDocument/2006/relationships/image" Target="../media/image9.jpeg"/><Relationship Id="rId4" Type="http://schemas.openxmlformats.org/officeDocument/2006/relationships/image" Target="../media/image8.png"/><Relationship Id="rId9" Type="http://schemas.microsoft.com/office/2007/relationships/diagramDrawing" Target="../diagrams/drawing1.xml"/><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6.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9BC2D4FC-C28F-0E00-8BBE-F5C45518FD32}"/>
              </a:ext>
            </a:extLst>
          </p:cNvPr>
          <p:cNvSpPr txBox="1"/>
          <p:nvPr/>
        </p:nvSpPr>
        <p:spPr>
          <a:xfrm>
            <a:off x="6226628" y="701571"/>
            <a:ext cx="5965370" cy="162877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700" dirty="0">
                <a:latin typeface="+mj-lt"/>
                <a:ea typeface="+mj-ea"/>
                <a:cs typeface="+mj-cs"/>
              </a:rPr>
              <a:t>Logistik för </a:t>
            </a:r>
            <a:r>
              <a:rPr lang="en-US" sz="3700" dirty="0" err="1">
                <a:latin typeface="+mj-lt"/>
                <a:ea typeface="+mj-ea"/>
                <a:cs typeface="+mj-cs"/>
              </a:rPr>
              <a:t>lönsam</a:t>
            </a:r>
            <a:r>
              <a:rPr lang="en-US" sz="3700" dirty="0">
                <a:latin typeface="+mj-lt"/>
                <a:ea typeface="+mj-ea"/>
                <a:cs typeface="+mj-cs"/>
              </a:rPr>
              <a:t> </a:t>
            </a:r>
            <a:r>
              <a:rPr lang="en-US" sz="3700" dirty="0" err="1">
                <a:latin typeface="+mj-lt"/>
                <a:ea typeface="+mj-ea"/>
                <a:cs typeface="+mj-cs"/>
              </a:rPr>
              <a:t>cirkularitet</a:t>
            </a:r>
            <a:r>
              <a:rPr lang="en-US" sz="3700" dirty="0">
                <a:latin typeface="+mj-lt"/>
                <a:ea typeface="+mj-ea"/>
                <a:cs typeface="+mj-cs"/>
              </a:rPr>
              <a:t> </a:t>
            </a:r>
          </a:p>
          <a:p>
            <a:pPr>
              <a:lnSpc>
                <a:spcPct val="90000"/>
              </a:lnSpc>
              <a:spcBef>
                <a:spcPct val="0"/>
              </a:spcBef>
              <a:spcAft>
                <a:spcPts val="600"/>
              </a:spcAft>
            </a:pPr>
            <a:r>
              <a:rPr lang="en-US" sz="3300" dirty="0">
                <a:latin typeface="+mj-lt"/>
                <a:ea typeface="+mj-ea"/>
                <a:cs typeface="+mj-cs"/>
              </a:rPr>
              <a:t>– </a:t>
            </a:r>
            <a:r>
              <a:rPr lang="en-US" sz="3300" dirty="0" err="1">
                <a:latin typeface="+mj-lt"/>
                <a:ea typeface="+mj-ea"/>
                <a:cs typeface="+mj-cs"/>
              </a:rPr>
              <a:t>affärskritiska</a:t>
            </a:r>
            <a:r>
              <a:rPr lang="en-US" sz="3300" dirty="0">
                <a:latin typeface="+mj-lt"/>
                <a:ea typeface="+mj-ea"/>
                <a:cs typeface="+mj-cs"/>
              </a:rPr>
              <a:t> </a:t>
            </a:r>
            <a:r>
              <a:rPr lang="en-US" sz="3300" dirty="0" err="1">
                <a:latin typeface="+mj-lt"/>
                <a:ea typeface="+mj-ea"/>
                <a:cs typeface="+mj-cs"/>
              </a:rPr>
              <a:t>insikter</a:t>
            </a:r>
            <a:r>
              <a:rPr lang="en-US" sz="3300" dirty="0">
                <a:latin typeface="+mj-lt"/>
                <a:ea typeface="+mj-ea"/>
                <a:cs typeface="+mj-cs"/>
              </a:rPr>
              <a:t> för </a:t>
            </a:r>
            <a:r>
              <a:rPr lang="en-US" sz="3300" dirty="0" err="1">
                <a:latin typeface="+mj-lt"/>
                <a:ea typeface="+mj-ea"/>
                <a:cs typeface="+mj-cs"/>
              </a:rPr>
              <a:t>svensk</a:t>
            </a:r>
            <a:r>
              <a:rPr lang="en-US" sz="3300" dirty="0">
                <a:latin typeface="+mj-lt"/>
                <a:ea typeface="+mj-ea"/>
                <a:cs typeface="+mj-cs"/>
              </a:rPr>
              <a:t> </a:t>
            </a:r>
            <a:r>
              <a:rPr lang="en-US" sz="3300" dirty="0" err="1">
                <a:latin typeface="+mj-lt"/>
                <a:ea typeface="+mj-ea"/>
                <a:cs typeface="+mj-cs"/>
              </a:rPr>
              <a:t>detaljhandel</a:t>
            </a:r>
            <a:endParaRPr lang="en-US" sz="3300" dirty="0">
              <a:latin typeface="+mj-lt"/>
              <a:ea typeface="+mj-ea"/>
              <a:cs typeface="+mj-cs"/>
            </a:endParaRPr>
          </a:p>
        </p:txBody>
      </p:sp>
      <p:pic>
        <p:nvPicPr>
          <p:cNvPr id="4" name="Bildobjekt 3" descr="En bild som visar skärmbild, konst&#10;&#10;AI-genererat innehåll kan vara felaktigt.">
            <a:extLst>
              <a:ext uri="{FF2B5EF4-FFF2-40B4-BE49-F238E27FC236}">
                <a16:creationId xmlns:a16="http://schemas.microsoft.com/office/drawing/2014/main" id="{B57A8FB7-B506-2C10-9308-5065C81EF780}"/>
              </a:ext>
            </a:extLst>
          </p:cNvPr>
          <p:cNvPicPr>
            <a:picLocks noChangeAspect="1"/>
          </p:cNvPicPr>
          <p:nvPr/>
        </p:nvPicPr>
        <p:blipFill>
          <a:blip r:embed="rId3"/>
          <a:srcRect l="29359" r="20407"/>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6" name="Underrubrik 2">
            <a:extLst>
              <a:ext uri="{FF2B5EF4-FFF2-40B4-BE49-F238E27FC236}">
                <a16:creationId xmlns:a16="http://schemas.microsoft.com/office/drawing/2014/main" id="{C66FE22F-EB8D-1920-EB86-1106AB880081}"/>
              </a:ext>
            </a:extLst>
          </p:cNvPr>
          <p:cNvSpPr txBox="1">
            <a:spLocks/>
          </p:cNvSpPr>
          <p:nvPr/>
        </p:nvSpPr>
        <p:spPr>
          <a:xfrm>
            <a:off x="6417734" y="2614612"/>
            <a:ext cx="5643637" cy="3752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endParaRPr lang="en-US" sz="1800" dirty="0"/>
          </a:p>
          <a:p>
            <a:pPr algn="l"/>
            <a:r>
              <a:rPr lang="en-US" sz="2000" dirty="0"/>
              <a:t>Erik Sandberg, Professor, </a:t>
            </a:r>
            <a:r>
              <a:rPr lang="en-US" sz="2000" dirty="0" err="1"/>
              <a:t>Linköpings</a:t>
            </a:r>
            <a:r>
              <a:rPr lang="en-US" sz="2000" dirty="0"/>
              <a:t> </a:t>
            </a:r>
            <a:r>
              <a:rPr lang="en-US" sz="2000" dirty="0" err="1"/>
              <a:t>universitet</a:t>
            </a:r>
            <a:endParaRPr lang="en-US" sz="2000" dirty="0"/>
          </a:p>
          <a:p>
            <a:pPr algn="l"/>
            <a:endParaRPr lang="en-US" sz="2000" dirty="0"/>
          </a:p>
          <a:p>
            <a:r>
              <a:rPr lang="en-US" sz="1400" i="1" dirty="0"/>
              <a:t>(Och Arne Andersson, Senior e-</a:t>
            </a:r>
            <a:r>
              <a:rPr lang="en-US" sz="1400" i="1" dirty="0" err="1"/>
              <a:t>handelsrådgivare</a:t>
            </a:r>
            <a:r>
              <a:rPr lang="en-US" sz="1400" i="1" dirty="0"/>
              <a:t> Svensk Handel)</a:t>
            </a:r>
          </a:p>
        </p:txBody>
      </p:sp>
      <p:pic>
        <p:nvPicPr>
          <p:cNvPr id="1026" name="Picture 2">
            <a:extLst>
              <a:ext uri="{FF2B5EF4-FFF2-40B4-BE49-F238E27FC236}">
                <a16:creationId xmlns:a16="http://schemas.microsoft.com/office/drawing/2014/main" id="{81288181-1AD0-9B46-5A51-509719B2F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031" y="4811920"/>
            <a:ext cx="2342148" cy="5916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dda ned LiU:s logotyp - Linköpings universitet">
            <a:extLst>
              <a:ext uri="{FF2B5EF4-FFF2-40B4-BE49-F238E27FC236}">
                <a16:creationId xmlns:a16="http://schemas.microsoft.com/office/drawing/2014/main" id="{490BF46B-92E5-CE19-9549-1D6BA34487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3564" y="4620961"/>
            <a:ext cx="2825218" cy="9735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indholmen Science Park">
            <a:extLst>
              <a:ext uri="{FF2B5EF4-FFF2-40B4-BE49-F238E27FC236}">
                <a16:creationId xmlns:a16="http://schemas.microsoft.com/office/drawing/2014/main" id="{27104696-3222-9054-E6B0-8F3C24C0CF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7516" y="5594516"/>
            <a:ext cx="233680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örstasidan | Handelsrådet">
            <a:extLst>
              <a:ext uri="{FF2B5EF4-FFF2-40B4-BE49-F238E27FC236}">
                <a16:creationId xmlns:a16="http://schemas.microsoft.com/office/drawing/2014/main" id="{61485B8E-2E48-5039-2762-DE0FFBD4C5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78831" y="5770647"/>
            <a:ext cx="3132472" cy="887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79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4DC06-A365-408B-AA0D-577AD3FFDA9D}"/>
            </a:ext>
          </a:extLst>
        </p:cNvPr>
        <p:cNvGrpSpPr/>
        <p:nvPr/>
      </p:nvGrpSpPr>
      <p:grpSpPr>
        <a:xfrm>
          <a:off x="0" y="0"/>
          <a:ext cx="0" cy="0"/>
          <a:chOff x="0" y="0"/>
          <a:chExt cx="0" cy="0"/>
        </a:xfrm>
      </p:grpSpPr>
      <p:cxnSp>
        <p:nvCxnSpPr>
          <p:cNvPr id="6" name="Rak 5">
            <a:extLst>
              <a:ext uri="{FF2B5EF4-FFF2-40B4-BE49-F238E27FC236}">
                <a16:creationId xmlns:a16="http://schemas.microsoft.com/office/drawing/2014/main" id="{E5535DC2-B58B-54FF-015B-6451D357FA52}"/>
              </a:ext>
            </a:extLst>
          </p:cNvPr>
          <p:cNvCxnSpPr/>
          <p:nvPr/>
        </p:nvCxnSpPr>
        <p:spPr>
          <a:xfrm>
            <a:off x="5471886" y="711200"/>
            <a:ext cx="0" cy="5617029"/>
          </a:xfrm>
          <a:prstGeom prst="line">
            <a:avLst/>
          </a:prstGeom>
        </p:spPr>
        <p:style>
          <a:lnRef idx="3">
            <a:schemeClr val="accent1"/>
          </a:lnRef>
          <a:fillRef idx="0">
            <a:schemeClr val="accent1"/>
          </a:fillRef>
          <a:effectRef idx="2">
            <a:schemeClr val="accent1"/>
          </a:effectRef>
          <a:fontRef idx="minor">
            <a:schemeClr val="tx1"/>
          </a:fontRef>
        </p:style>
      </p:cxnSp>
      <p:sp>
        <p:nvSpPr>
          <p:cNvPr id="2" name="textruta 1">
            <a:extLst>
              <a:ext uri="{FF2B5EF4-FFF2-40B4-BE49-F238E27FC236}">
                <a16:creationId xmlns:a16="http://schemas.microsoft.com/office/drawing/2014/main" id="{1ED0BA1E-BEA3-FA4F-45A3-9D4371A679B4}"/>
              </a:ext>
            </a:extLst>
          </p:cNvPr>
          <p:cNvSpPr txBox="1"/>
          <p:nvPr/>
        </p:nvSpPr>
        <p:spPr>
          <a:xfrm>
            <a:off x="740236" y="1249763"/>
            <a:ext cx="4063990" cy="523220"/>
          </a:xfrm>
          <a:prstGeom prst="rect">
            <a:avLst/>
          </a:prstGeom>
          <a:solidFill>
            <a:schemeClr val="bg2"/>
          </a:solidFill>
        </p:spPr>
        <p:txBody>
          <a:bodyPr wrap="square" rtlCol="0">
            <a:spAutoFit/>
          </a:bodyPr>
          <a:lstStyle/>
          <a:p>
            <a:r>
              <a:rPr lang="sv-SE" sz="2800" dirty="0"/>
              <a:t>”Testa, lär och reflektera”</a:t>
            </a:r>
          </a:p>
        </p:txBody>
      </p:sp>
      <p:graphicFrame>
        <p:nvGraphicFramePr>
          <p:cNvPr id="5" name="textruta 3">
            <a:extLst>
              <a:ext uri="{FF2B5EF4-FFF2-40B4-BE49-F238E27FC236}">
                <a16:creationId xmlns:a16="http://schemas.microsoft.com/office/drawing/2014/main" id="{4C5F21B1-1ED0-5BF9-54AF-BD9D395BB231}"/>
              </a:ext>
            </a:extLst>
          </p:cNvPr>
          <p:cNvGraphicFramePr/>
          <p:nvPr>
            <p:extLst>
              <p:ext uri="{D42A27DB-BD31-4B8C-83A1-F6EECF244321}">
                <p14:modId xmlns:p14="http://schemas.microsoft.com/office/powerpoint/2010/main" val="1507976295"/>
              </p:ext>
            </p:extLst>
          </p:nvPr>
        </p:nvGraphicFramePr>
        <p:xfrm>
          <a:off x="0" y="1975828"/>
          <a:ext cx="5838371" cy="3182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ruta 7">
            <a:extLst>
              <a:ext uri="{FF2B5EF4-FFF2-40B4-BE49-F238E27FC236}">
                <a16:creationId xmlns:a16="http://schemas.microsoft.com/office/drawing/2014/main" id="{93FA908E-DEBB-BD89-9C6C-1BE475CB5A37}"/>
              </a:ext>
            </a:extLst>
          </p:cNvPr>
          <p:cNvSpPr txBox="1"/>
          <p:nvPr/>
        </p:nvSpPr>
        <p:spPr>
          <a:xfrm>
            <a:off x="5805109" y="804672"/>
            <a:ext cx="5937711" cy="5612170"/>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r>
              <a:rPr lang="en-US" sz="2000" dirty="0" err="1"/>
              <a:t>Insamling</a:t>
            </a:r>
            <a:r>
              <a:rPr lang="en-US" sz="2000" dirty="0"/>
              <a:t>: </a:t>
            </a:r>
          </a:p>
          <a:p>
            <a:pPr lvl="1">
              <a:lnSpc>
                <a:spcPct val="90000"/>
              </a:lnSpc>
              <a:spcAft>
                <a:spcPts val="600"/>
              </a:spcAft>
            </a:pPr>
            <a:r>
              <a:rPr lang="en-US" sz="2000" dirty="0"/>
              <a:t>Vad ska vi </a:t>
            </a:r>
            <a:r>
              <a:rPr lang="en-US" sz="2000" dirty="0" err="1"/>
              <a:t>samla</a:t>
            </a:r>
            <a:r>
              <a:rPr lang="en-US" sz="2000" dirty="0"/>
              <a:t> in? </a:t>
            </a:r>
            <a:r>
              <a:rPr lang="en-US" sz="2000" dirty="0" err="1"/>
              <a:t>Vilka</a:t>
            </a:r>
            <a:r>
              <a:rPr lang="en-US" sz="2000" dirty="0"/>
              <a:t> </a:t>
            </a:r>
            <a:r>
              <a:rPr lang="en-US" sz="2000" dirty="0" err="1"/>
              <a:t>produkter</a:t>
            </a:r>
            <a:r>
              <a:rPr lang="en-US" sz="2000" dirty="0"/>
              <a:t> </a:t>
            </a:r>
            <a:r>
              <a:rPr lang="en-US" sz="2000" dirty="0" err="1"/>
              <a:t>och</a:t>
            </a:r>
            <a:r>
              <a:rPr lang="en-US" sz="2000" dirty="0"/>
              <a:t> material </a:t>
            </a:r>
            <a:r>
              <a:rPr lang="en-US" sz="2000" dirty="0" err="1"/>
              <a:t>har</a:t>
            </a:r>
            <a:r>
              <a:rPr lang="en-US" sz="2000" dirty="0"/>
              <a:t> vi </a:t>
            </a:r>
            <a:r>
              <a:rPr lang="en-US" sz="2000" dirty="0" err="1"/>
              <a:t>kompetens</a:t>
            </a:r>
            <a:r>
              <a:rPr lang="en-US" sz="2000" dirty="0"/>
              <a:t> </a:t>
            </a:r>
            <a:r>
              <a:rPr lang="en-US" sz="2000" dirty="0" err="1"/>
              <a:t>och</a:t>
            </a:r>
            <a:r>
              <a:rPr lang="en-US" sz="2000" dirty="0"/>
              <a:t> </a:t>
            </a:r>
            <a:r>
              <a:rPr lang="en-US" sz="2000" dirty="0" err="1"/>
              <a:t>kontakter</a:t>
            </a:r>
            <a:r>
              <a:rPr lang="en-US" sz="2000" dirty="0"/>
              <a:t> </a:t>
            </a:r>
            <a:r>
              <a:rPr lang="en-US" sz="2000" dirty="0" err="1"/>
              <a:t>att</a:t>
            </a:r>
            <a:r>
              <a:rPr lang="en-US" sz="2000" dirty="0"/>
              <a:t> ta hand om </a:t>
            </a:r>
            <a:r>
              <a:rPr lang="en-US" sz="2000" dirty="0" err="1"/>
              <a:t>på</a:t>
            </a:r>
            <a:r>
              <a:rPr lang="en-US" sz="2000" dirty="0"/>
              <a:t> </a:t>
            </a:r>
            <a:r>
              <a:rPr lang="en-US" sz="2000" dirty="0" err="1"/>
              <a:t>ett</a:t>
            </a:r>
            <a:r>
              <a:rPr lang="en-US" sz="2000" dirty="0"/>
              <a:t> bra </a:t>
            </a:r>
            <a:r>
              <a:rPr lang="en-US" sz="2000" dirty="0" err="1"/>
              <a:t>sätt</a:t>
            </a:r>
            <a:r>
              <a:rPr lang="en-US" sz="2000" dirty="0"/>
              <a:t>? </a:t>
            </a:r>
            <a:r>
              <a:rPr lang="en-US" sz="2000" dirty="0" err="1"/>
              <a:t>Avtal</a:t>
            </a:r>
            <a:r>
              <a:rPr lang="en-US" sz="2000" dirty="0"/>
              <a:t> </a:t>
            </a:r>
            <a:r>
              <a:rPr lang="en-US" sz="2000" dirty="0" err="1"/>
              <a:t>och</a:t>
            </a:r>
            <a:r>
              <a:rPr lang="en-US" sz="2000" dirty="0"/>
              <a:t> </a:t>
            </a:r>
            <a:r>
              <a:rPr lang="en-US" sz="2000" dirty="0" err="1"/>
              <a:t>rättigheter</a:t>
            </a:r>
            <a:r>
              <a:rPr lang="en-US" sz="2000" dirty="0"/>
              <a:t> </a:t>
            </a:r>
            <a:r>
              <a:rPr lang="en-US" sz="2000" dirty="0" err="1"/>
              <a:t>att</a:t>
            </a:r>
            <a:r>
              <a:rPr lang="en-US" sz="2000" dirty="0"/>
              <a:t> </a:t>
            </a:r>
            <a:r>
              <a:rPr lang="en-US" sz="2000" dirty="0" err="1"/>
              <a:t>sälja</a:t>
            </a:r>
            <a:r>
              <a:rPr lang="en-US" sz="2000" dirty="0"/>
              <a:t> </a:t>
            </a:r>
            <a:r>
              <a:rPr lang="en-US" sz="2000" dirty="0" err="1"/>
              <a:t>andra</a:t>
            </a:r>
            <a:r>
              <a:rPr lang="en-US" sz="2000" dirty="0"/>
              <a:t> </a:t>
            </a:r>
            <a:r>
              <a:rPr lang="en-US" sz="2000" dirty="0" err="1"/>
              <a:t>varumärken</a:t>
            </a:r>
            <a:r>
              <a:rPr lang="en-US" sz="2000" dirty="0"/>
              <a:t> second hand?</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err="1"/>
              <a:t>Sortering</a:t>
            </a:r>
            <a:r>
              <a:rPr lang="en-US" sz="2000" dirty="0"/>
              <a:t>: </a:t>
            </a:r>
          </a:p>
          <a:p>
            <a:pPr lvl="1">
              <a:lnSpc>
                <a:spcPct val="90000"/>
              </a:lnSpc>
              <a:spcAft>
                <a:spcPts val="600"/>
              </a:spcAft>
            </a:pPr>
            <a:r>
              <a:rPr lang="en-US" sz="2000" dirty="0"/>
              <a:t>Vilken </a:t>
            </a:r>
            <a:r>
              <a:rPr lang="en-US" sz="2000" dirty="0" err="1"/>
              <a:t>kompetens</a:t>
            </a:r>
            <a:r>
              <a:rPr lang="en-US" sz="2000" dirty="0"/>
              <a:t> </a:t>
            </a:r>
            <a:r>
              <a:rPr lang="en-US" sz="2000" dirty="0" err="1"/>
              <a:t>krävs</a:t>
            </a:r>
            <a:r>
              <a:rPr lang="en-US" sz="2000" dirty="0"/>
              <a:t> </a:t>
            </a:r>
            <a:r>
              <a:rPr lang="en-US" sz="2000" dirty="0" err="1"/>
              <a:t>och</a:t>
            </a:r>
            <a:r>
              <a:rPr lang="en-US" sz="2000" dirty="0"/>
              <a:t> var ska det </a:t>
            </a:r>
            <a:r>
              <a:rPr lang="en-US" sz="2000" dirty="0" err="1"/>
              <a:t>ske</a:t>
            </a:r>
            <a:r>
              <a:rPr lang="en-US" sz="2000" dirty="0"/>
              <a:t>? </a:t>
            </a:r>
            <a:r>
              <a:rPr lang="en-US" sz="2000" dirty="0" err="1"/>
              <a:t>Går</a:t>
            </a:r>
            <a:r>
              <a:rPr lang="en-US" sz="2000" dirty="0"/>
              <a:t> det </a:t>
            </a:r>
            <a:r>
              <a:rPr lang="en-US" sz="2000" dirty="0" err="1"/>
              <a:t>att</a:t>
            </a:r>
            <a:r>
              <a:rPr lang="en-US" sz="2000" dirty="0"/>
              <a:t> </a:t>
            </a:r>
            <a:r>
              <a:rPr lang="en-US" sz="2000" dirty="0" err="1"/>
              <a:t>jobba</a:t>
            </a:r>
            <a:r>
              <a:rPr lang="en-US" sz="2000" dirty="0"/>
              <a:t> med </a:t>
            </a:r>
            <a:r>
              <a:rPr lang="en-US" sz="2000" dirty="0" err="1"/>
              <a:t>skickgraderingar</a:t>
            </a:r>
            <a:r>
              <a:rPr lang="en-US" sz="2000" dirty="0"/>
              <a:t> för </a:t>
            </a:r>
            <a:r>
              <a:rPr lang="en-US" sz="2000" dirty="0" err="1"/>
              <a:t>att</a:t>
            </a:r>
            <a:r>
              <a:rPr lang="en-US" sz="2000" dirty="0"/>
              <a:t> </a:t>
            </a:r>
            <a:r>
              <a:rPr lang="en-US" sz="2000" dirty="0" err="1"/>
              <a:t>standardisera</a:t>
            </a:r>
            <a:r>
              <a:rPr lang="en-US" sz="2000" dirty="0"/>
              <a: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Recovery: </a:t>
            </a:r>
          </a:p>
          <a:p>
            <a:pPr lvl="1">
              <a:spcAft>
                <a:spcPts val="600"/>
              </a:spcAft>
            </a:pPr>
            <a:r>
              <a:rPr lang="en-US" sz="2000" dirty="0"/>
              <a:t>Har vi </a:t>
            </a:r>
            <a:r>
              <a:rPr lang="en-US" sz="2000" dirty="0" err="1"/>
              <a:t>avsättning</a:t>
            </a:r>
            <a:r>
              <a:rPr lang="en-US" sz="2000" dirty="0"/>
              <a:t> för </a:t>
            </a:r>
            <a:r>
              <a:rPr lang="en-US" sz="2000" dirty="0" err="1"/>
              <a:t>allt</a:t>
            </a:r>
            <a:r>
              <a:rPr lang="en-US" sz="2000" dirty="0"/>
              <a:t> vi </a:t>
            </a:r>
            <a:r>
              <a:rPr lang="en-US" sz="2000" dirty="0" err="1"/>
              <a:t>samlar</a:t>
            </a:r>
            <a:r>
              <a:rPr lang="en-US" sz="2000" dirty="0"/>
              <a:t> in? Vet vi var </a:t>
            </a:r>
            <a:r>
              <a:rPr lang="en-US" sz="2000" dirty="0" err="1"/>
              <a:t>allt</a:t>
            </a:r>
            <a:r>
              <a:rPr lang="en-US" sz="2000" dirty="0"/>
              <a:t> tar </a:t>
            </a:r>
            <a:r>
              <a:rPr lang="en-US" sz="2000" dirty="0" err="1"/>
              <a:t>vägen</a:t>
            </a:r>
            <a:r>
              <a:rPr lang="en-US" sz="2000" dirty="0"/>
              <a: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Redistribution: </a:t>
            </a:r>
          </a:p>
          <a:p>
            <a:pPr lvl="1">
              <a:lnSpc>
                <a:spcPct val="90000"/>
              </a:lnSpc>
              <a:spcAft>
                <a:spcPts val="600"/>
              </a:spcAft>
            </a:pPr>
            <a:r>
              <a:rPr lang="en-US" sz="2000" dirty="0"/>
              <a:t>Hur </a:t>
            </a:r>
            <a:r>
              <a:rPr lang="en-US" sz="2000" dirty="0" err="1"/>
              <a:t>kompletterar</a:t>
            </a:r>
            <a:r>
              <a:rPr lang="en-US" sz="2000" dirty="0"/>
              <a:t> den </a:t>
            </a:r>
            <a:r>
              <a:rPr lang="en-US" sz="2000" dirty="0" err="1"/>
              <a:t>cirkulära</a:t>
            </a:r>
            <a:r>
              <a:rPr lang="en-US" sz="2000" dirty="0"/>
              <a:t> </a:t>
            </a:r>
            <a:r>
              <a:rPr lang="en-US" sz="2000" dirty="0" err="1"/>
              <a:t>affärsmodellen</a:t>
            </a:r>
            <a:r>
              <a:rPr lang="en-US" sz="2000" dirty="0"/>
              <a:t> den </a:t>
            </a:r>
            <a:r>
              <a:rPr lang="en-US" sz="2000" dirty="0" err="1"/>
              <a:t>linjära</a:t>
            </a:r>
            <a:r>
              <a:rPr lang="en-US" sz="2000" dirty="0"/>
              <a:t>? Tex </a:t>
            </a:r>
            <a:r>
              <a:rPr lang="en-US" sz="2000" dirty="0" err="1"/>
              <a:t>hur</a:t>
            </a:r>
            <a:r>
              <a:rPr lang="en-US" sz="2000" dirty="0"/>
              <a:t> </a:t>
            </a:r>
            <a:r>
              <a:rPr lang="en-US" sz="2000" dirty="0" err="1"/>
              <a:t>utnyttja</a:t>
            </a:r>
            <a:r>
              <a:rPr lang="en-US" sz="2000" dirty="0"/>
              <a:t> det </a:t>
            </a:r>
            <a:r>
              <a:rPr lang="en-US" sz="2000" dirty="0" err="1"/>
              <a:t>cirkulära</a:t>
            </a:r>
            <a:r>
              <a:rPr lang="en-US" sz="2000" dirty="0"/>
              <a:t> </a:t>
            </a:r>
            <a:r>
              <a:rPr lang="en-US" sz="2000" dirty="0" err="1"/>
              <a:t>sortimentet</a:t>
            </a:r>
            <a:r>
              <a:rPr lang="en-US" sz="2000" dirty="0"/>
              <a:t> för </a:t>
            </a:r>
            <a:r>
              <a:rPr lang="en-US" sz="2000" dirty="0" err="1"/>
              <a:t>att</a:t>
            </a:r>
            <a:r>
              <a:rPr lang="en-US" sz="2000" dirty="0"/>
              <a:t> </a:t>
            </a:r>
            <a:r>
              <a:rPr lang="en-US" sz="2000" dirty="0" err="1"/>
              <a:t>driva</a:t>
            </a:r>
            <a:r>
              <a:rPr lang="en-US" sz="2000" dirty="0"/>
              <a:t> </a:t>
            </a:r>
            <a:r>
              <a:rPr lang="en-US" sz="2000" dirty="0" err="1"/>
              <a:t>omsättning</a:t>
            </a:r>
            <a:r>
              <a:rPr lang="en-US" sz="2000" dirty="0"/>
              <a:t>? </a:t>
            </a:r>
            <a:r>
              <a:rPr lang="en-US" sz="2000" dirty="0" err="1"/>
              <a:t>När</a:t>
            </a:r>
            <a:r>
              <a:rPr lang="en-US" sz="2000" dirty="0"/>
              <a:t> </a:t>
            </a:r>
            <a:r>
              <a:rPr lang="en-US" sz="2000" dirty="0" err="1"/>
              <a:t>behövs</a:t>
            </a:r>
            <a:r>
              <a:rPr lang="en-US" sz="2000" dirty="0"/>
              <a:t> separata </a:t>
            </a:r>
            <a:r>
              <a:rPr lang="en-US" sz="2000" dirty="0" err="1"/>
              <a:t>säljkanaler</a:t>
            </a:r>
            <a:r>
              <a:rPr lang="en-US" sz="2000" dirty="0"/>
              <a:t> (</a:t>
            </a:r>
            <a:r>
              <a:rPr lang="en-US" sz="2000" dirty="0" err="1"/>
              <a:t>tex</a:t>
            </a:r>
            <a:r>
              <a:rPr lang="en-US" sz="2000" dirty="0"/>
              <a:t> pop-up stores)?</a:t>
            </a:r>
          </a:p>
        </p:txBody>
      </p:sp>
    </p:spTree>
    <p:extLst>
      <p:ext uri="{BB962C8B-B14F-4D97-AF65-F5344CB8AC3E}">
        <p14:creationId xmlns:p14="http://schemas.microsoft.com/office/powerpoint/2010/main" val="217660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865AE-12B8-3F36-6389-95332DEB0527}"/>
            </a:ext>
          </a:extLst>
        </p:cNvPr>
        <p:cNvGrpSpPr/>
        <p:nvPr/>
      </p:nvGrpSpPr>
      <p:grpSpPr>
        <a:xfrm>
          <a:off x="0" y="0"/>
          <a:ext cx="0" cy="0"/>
          <a:chOff x="0" y="0"/>
          <a:chExt cx="0" cy="0"/>
        </a:xfrm>
      </p:grpSpPr>
      <p:cxnSp>
        <p:nvCxnSpPr>
          <p:cNvPr id="6" name="Rak 5">
            <a:extLst>
              <a:ext uri="{FF2B5EF4-FFF2-40B4-BE49-F238E27FC236}">
                <a16:creationId xmlns:a16="http://schemas.microsoft.com/office/drawing/2014/main" id="{F508FE72-E081-AD03-2456-3C727C8BA279}"/>
              </a:ext>
            </a:extLst>
          </p:cNvPr>
          <p:cNvCxnSpPr/>
          <p:nvPr/>
        </p:nvCxnSpPr>
        <p:spPr>
          <a:xfrm>
            <a:off x="5471886" y="711200"/>
            <a:ext cx="0" cy="5617029"/>
          </a:xfrm>
          <a:prstGeom prst="line">
            <a:avLst/>
          </a:prstGeom>
        </p:spPr>
        <p:style>
          <a:lnRef idx="3">
            <a:schemeClr val="accent1"/>
          </a:lnRef>
          <a:fillRef idx="0">
            <a:schemeClr val="accent1"/>
          </a:fillRef>
          <a:effectRef idx="2">
            <a:schemeClr val="accent1"/>
          </a:effectRef>
          <a:fontRef idx="minor">
            <a:schemeClr val="tx1"/>
          </a:fontRef>
        </p:style>
      </p:cxnSp>
      <p:sp>
        <p:nvSpPr>
          <p:cNvPr id="2" name="textruta 1">
            <a:extLst>
              <a:ext uri="{FF2B5EF4-FFF2-40B4-BE49-F238E27FC236}">
                <a16:creationId xmlns:a16="http://schemas.microsoft.com/office/drawing/2014/main" id="{C9DDF8E4-B6F8-E6B4-0EC8-050FE25FBCCE}"/>
              </a:ext>
            </a:extLst>
          </p:cNvPr>
          <p:cNvSpPr txBox="1"/>
          <p:nvPr/>
        </p:nvSpPr>
        <p:spPr>
          <a:xfrm>
            <a:off x="1128674" y="1175969"/>
            <a:ext cx="3544925" cy="523220"/>
          </a:xfrm>
          <a:prstGeom prst="rect">
            <a:avLst/>
          </a:prstGeom>
          <a:solidFill>
            <a:schemeClr val="bg2"/>
          </a:solidFill>
        </p:spPr>
        <p:txBody>
          <a:bodyPr wrap="square" rtlCol="0">
            <a:spAutoFit/>
          </a:bodyPr>
          <a:lstStyle/>
          <a:p>
            <a:r>
              <a:rPr lang="sv-SE" sz="2800" dirty="0"/>
              <a:t>”Synliggör kostnader”</a:t>
            </a:r>
          </a:p>
        </p:txBody>
      </p:sp>
      <p:graphicFrame>
        <p:nvGraphicFramePr>
          <p:cNvPr id="3" name="textruta 3">
            <a:extLst>
              <a:ext uri="{FF2B5EF4-FFF2-40B4-BE49-F238E27FC236}">
                <a16:creationId xmlns:a16="http://schemas.microsoft.com/office/drawing/2014/main" id="{6DC39498-DED9-A985-F5B9-514E3B75B1E2}"/>
              </a:ext>
            </a:extLst>
          </p:cNvPr>
          <p:cNvGraphicFramePr/>
          <p:nvPr>
            <p:extLst>
              <p:ext uri="{D42A27DB-BD31-4B8C-83A1-F6EECF244321}">
                <p14:modId xmlns:p14="http://schemas.microsoft.com/office/powerpoint/2010/main" val="2013594998"/>
              </p:ext>
            </p:extLst>
          </p:nvPr>
        </p:nvGraphicFramePr>
        <p:xfrm>
          <a:off x="-221820" y="1666774"/>
          <a:ext cx="5915526" cy="3524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innehåll 2">
            <a:extLst>
              <a:ext uri="{FF2B5EF4-FFF2-40B4-BE49-F238E27FC236}">
                <a16:creationId xmlns:a16="http://schemas.microsoft.com/office/drawing/2014/main" id="{6C708BED-1478-455D-CE75-71678C249344}"/>
              </a:ext>
            </a:extLst>
          </p:cNvPr>
          <p:cNvSpPr txBox="1">
            <a:spLocks/>
          </p:cNvSpPr>
          <p:nvPr/>
        </p:nvSpPr>
        <p:spPr>
          <a:xfrm>
            <a:off x="5471886" y="711200"/>
            <a:ext cx="5915525" cy="583397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err="1"/>
              <a:t>Kostnads-och</a:t>
            </a:r>
            <a:r>
              <a:rPr lang="en-US" sz="3200" dirty="0"/>
              <a:t> </a:t>
            </a:r>
            <a:r>
              <a:rPr lang="en-US" sz="3200" dirty="0" err="1"/>
              <a:t>lönsamhetsberäkningar</a:t>
            </a:r>
            <a:r>
              <a:rPr lang="en-US" sz="3200" dirty="0"/>
              <a:t> </a:t>
            </a:r>
            <a:r>
              <a:rPr lang="en-US" sz="3200" dirty="0" err="1"/>
              <a:t>är</a:t>
            </a:r>
            <a:r>
              <a:rPr lang="en-US" sz="3200" dirty="0"/>
              <a:t> </a:t>
            </a:r>
            <a:r>
              <a:rPr lang="en-US" sz="3200" dirty="0" err="1"/>
              <a:t>svårt</a:t>
            </a:r>
            <a:r>
              <a:rPr lang="en-US" sz="3200" dirty="0"/>
              <a:t>!</a:t>
            </a:r>
          </a:p>
          <a:p>
            <a:endParaRPr lang="sv-SE" dirty="0"/>
          </a:p>
          <a:p>
            <a:r>
              <a:rPr lang="sv-SE" dirty="0"/>
              <a:t>Felaktig uppskattning av kostnader</a:t>
            </a:r>
          </a:p>
          <a:p>
            <a:pPr lvl="1"/>
            <a:r>
              <a:rPr lang="sv-SE" dirty="0"/>
              <a:t>Dolda kostnader; bristande kostnadsbedömningar av nya aktiviteter (tex logistikkostnader i samband med insamling); felaktig allokering av fasta kostnader och/eller investeringskostnader</a:t>
            </a:r>
          </a:p>
          <a:p>
            <a:r>
              <a:rPr lang="sv-SE" dirty="0"/>
              <a:t>Felaktig uppskattning av intäkter</a:t>
            </a:r>
          </a:p>
          <a:p>
            <a:pPr lvl="1"/>
            <a:r>
              <a:rPr lang="sv-SE" dirty="0"/>
              <a:t>Bedömning av intäktströmmar och livscykelintäkter; samspel med linjär verksamhet (</a:t>
            </a:r>
            <a:r>
              <a:rPr lang="sv-SE" dirty="0" err="1"/>
              <a:t>kannibalisering</a:t>
            </a:r>
            <a:r>
              <a:rPr lang="sv-SE" dirty="0"/>
              <a:t> eller merförsäljning?) </a:t>
            </a:r>
          </a:p>
          <a:p>
            <a:r>
              <a:rPr lang="sv-SE" dirty="0"/>
              <a:t>Bristande/felaktig värdering av återanvända/återvunna material</a:t>
            </a:r>
          </a:p>
          <a:p>
            <a:pPr lvl="1"/>
            <a:r>
              <a:rPr lang="sv-SE" dirty="0"/>
              <a:t>Svårigheter med att bedöma kvalitet leder till osäker värdering och prissättning</a:t>
            </a:r>
          </a:p>
          <a:p>
            <a:r>
              <a:rPr lang="sv-SE" dirty="0"/>
              <a:t>Val av analysenhet</a:t>
            </a:r>
          </a:p>
          <a:p>
            <a:pPr lvl="1"/>
            <a:r>
              <a:rPr lang="sv-SE" dirty="0"/>
              <a:t>Hela företaget, den cirkulära affärsverksamheten, enskilda order eller produkter?</a:t>
            </a:r>
          </a:p>
          <a:p>
            <a:r>
              <a:rPr lang="sv-SE" dirty="0"/>
              <a:t>Framtiden vs nuvarande lönsamhet</a:t>
            </a:r>
          </a:p>
          <a:p>
            <a:pPr lvl="1"/>
            <a:r>
              <a:rPr lang="sv-SE" dirty="0"/>
              <a:t>Faktiska framtida konsekvenser av investeringar som görs nu kan vara svåra att bedöma; framtida regelverk som påverkar framtida intäkter och kostnader</a:t>
            </a:r>
          </a:p>
          <a:p>
            <a:r>
              <a:rPr lang="sv-SE" dirty="0"/>
              <a:t>Bristfällig inkludering av aspekter som rör miljömässig och social hållbarhet</a:t>
            </a:r>
          </a:p>
          <a:p>
            <a:pPr lvl="1"/>
            <a:r>
              <a:rPr lang="sv-SE" dirty="0"/>
              <a:t>Svårigheter att översätta dessa dimensioner till ekonomiska termer</a:t>
            </a:r>
          </a:p>
          <a:p>
            <a:endParaRPr lang="sv-SE" sz="2000" dirty="0"/>
          </a:p>
        </p:txBody>
      </p:sp>
    </p:spTree>
    <p:extLst>
      <p:ext uri="{BB962C8B-B14F-4D97-AF65-F5344CB8AC3E}">
        <p14:creationId xmlns:p14="http://schemas.microsoft.com/office/powerpoint/2010/main" val="310596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68BCE3A-1A0C-DB56-A61B-47C502CC5883}"/>
              </a:ext>
            </a:extLst>
          </p:cNvPr>
          <p:cNvSpPr>
            <a:spLocks noGrp="1"/>
          </p:cNvSpPr>
          <p:nvPr>
            <p:ph type="title"/>
          </p:nvPr>
        </p:nvSpPr>
        <p:spPr>
          <a:xfrm>
            <a:off x="1095828" y="4769379"/>
            <a:ext cx="5958114" cy="1325563"/>
          </a:xfrm>
          <a:solidFill>
            <a:schemeClr val="accent4">
              <a:lumMod val="20000"/>
              <a:lumOff val="80000"/>
            </a:schemeClr>
          </a:solidFill>
        </p:spPr>
        <p:txBody>
          <a:bodyPr>
            <a:normAutofit/>
          </a:bodyPr>
          <a:lstStyle/>
          <a:p>
            <a:pPr algn="ctr"/>
            <a:r>
              <a:rPr lang="sv-SE" sz="2400" i="1" u="none" strike="noStrike" dirty="0">
                <a:solidFill>
                  <a:srgbClr val="202124"/>
                </a:solidFill>
                <a:effectLst/>
                <a:latin typeface="+mn-lt"/>
              </a:rPr>
              <a:t>“</a:t>
            </a:r>
            <a:r>
              <a:rPr lang="sv-SE" sz="2400" i="1" u="none" strike="noStrike" dirty="0" err="1">
                <a:solidFill>
                  <a:srgbClr val="202124"/>
                </a:solidFill>
                <a:effectLst/>
                <a:latin typeface="+mn-lt"/>
              </a:rPr>
              <a:t>Now</a:t>
            </a:r>
            <a:r>
              <a:rPr lang="sv-SE" sz="2400" i="1" u="none" strike="noStrike" dirty="0">
                <a:solidFill>
                  <a:srgbClr val="202124"/>
                </a:solidFill>
                <a:effectLst/>
                <a:latin typeface="+mn-lt"/>
              </a:rPr>
              <a:t> </a:t>
            </a:r>
            <a:r>
              <a:rPr lang="sv-SE" sz="2400" i="1" u="none" strike="noStrike" dirty="0" err="1">
                <a:solidFill>
                  <a:srgbClr val="202124"/>
                </a:solidFill>
                <a:effectLst/>
                <a:latin typeface="+mn-lt"/>
              </a:rPr>
              <a:t>this</a:t>
            </a:r>
            <a:r>
              <a:rPr lang="sv-SE" sz="2400" i="1" u="none" strike="noStrike" dirty="0">
                <a:solidFill>
                  <a:srgbClr val="202124"/>
                </a:solidFill>
                <a:effectLst/>
                <a:latin typeface="+mn-lt"/>
              </a:rPr>
              <a:t> is not the end. It is not </a:t>
            </a:r>
            <a:r>
              <a:rPr lang="sv-SE" sz="2400" i="1" u="none" strike="noStrike" dirty="0" err="1">
                <a:solidFill>
                  <a:srgbClr val="202124"/>
                </a:solidFill>
                <a:effectLst/>
                <a:latin typeface="+mn-lt"/>
              </a:rPr>
              <a:t>even</a:t>
            </a:r>
            <a:r>
              <a:rPr lang="sv-SE" sz="2400" i="1" u="none" strike="noStrike" dirty="0">
                <a:solidFill>
                  <a:srgbClr val="202124"/>
                </a:solidFill>
                <a:effectLst/>
                <a:latin typeface="+mn-lt"/>
              </a:rPr>
              <a:t> the </a:t>
            </a:r>
            <a:r>
              <a:rPr lang="sv-SE" sz="2400" i="1" u="none" strike="noStrike" dirty="0" err="1">
                <a:solidFill>
                  <a:srgbClr val="202124"/>
                </a:solidFill>
                <a:effectLst/>
                <a:latin typeface="+mn-lt"/>
              </a:rPr>
              <a:t>beginning</a:t>
            </a:r>
            <a:r>
              <a:rPr lang="sv-SE" sz="2400" i="1" u="none" strike="noStrike" dirty="0">
                <a:solidFill>
                  <a:srgbClr val="202124"/>
                </a:solidFill>
                <a:effectLst/>
                <a:latin typeface="+mn-lt"/>
              </a:rPr>
              <a:t> </a:t>
            </a:r>
            <a:r>
              <a:rPr lang="sv-SE" sz="2400" i="1" u="none" strike="noStrike" dirty="0" err="1">
                <a:solidFill>
                  <a:srgbClr val="202124"/>
                </a:solidFill>
                <a:effectLst/>
                <a:latin typeface="+mn-lt"/>
              </a:rPr>
              <a:t>of</a:t>
            </a:r>
            <a:r>
              <a:rPr lang="sv-SE" sz="2400" i="1" u="none" strike="noStrike" dirty="0">
                <a:solidFill>
                  <a:srgbClr val="202124"/>
                </a:solidFill>
                <a:effectLst/>
                <a:latin typeface="+mn-lt"/>
              </a:rPr>
              <a:t> the end. </a:t>
            </a:r>
            <a:r>
              <a:rPr lang="sv-SE" sz="2400" i="1" u="none" strike="noStrike" dirty="0" err="1">
                <a:solidFill>
                  <a:srgbClr val="202124"/>
                </a:solidFill>
                <a:effectLst/>
                <a:latin typeface="+mn-lt"/>
              </a:rPr>
              <a:t>But</a:t>
            </a:r>
            <a:r>
              <a:rPr lang="sv-SE" sz="2400" i="1" u="none" strike="noStrike" dirty="0">
                <a:solidFill>
                  <a:srgbClr val="202124"/>
                </a:solidFill>
                <a:effectLst/>
                <a:latin typeface="+mn-lt"/>
              </a:rPr>
              <a:t> it is, </a:t>
            </a:r>
            <a:r>
              <a:rPr lang="sv-SE" sz="2400" i="1" u="none" strike="noStrike" dirty="0" err="1">
                <a:solidFill>
                  <a:srgbClr val="202124"/>
                </a:solidFill>
                <a:effectLst/>
                <a:latin typeface="+mn-lt"/>
              </a:rPr>
              <a:t>perhaps</a:t>
            </a:r>
            <a:r>
              <a:rPr lang="sv-SE" sz="2400" i="1" u="none" strike="noStrike" dirty="0">
                <a:solidFill>
                  <a:srgbClr val="202124"/>
                </a:solidFill>
                <a:effectLst/>
                <a:latin typeface="+mn-lt"/>
              </a:rPr>
              <a:t>, the end </a:t>
            </a:r>
            <a:r>
              <a:rPr lang="sv-SE" sz="2400" i="1" u="none" strike="noStrike" dirty="0" err="1">
                <a:solidFill>
                  <a:srgbClr val="202124"/>
                </a:solidFill>
                <a:effectLst/>
                <a:latin typeface="+mn-lt"/>
              </a:rPr>
              <a:t>of</a:t>
            </a:r>
            <a:r>
              <a:rPr lang="sv-SE" sz="2400" i="1" u="none" strike="noStrike" dirty="0">
                <a:solidFill>
                  <a:srgbClr val="202124"/>
                </a:solidFill>
                <a:effectLst/>
                <a:latin typeface="+mn-lt"/>
              </a:rPr>
              <a:t> the </a:t>
            </a:r>
            <a:r>
              <a:rPr lang="sv-SE" sz="2400" i="1" u="none" strike="noStrike" dirty="0" err="1">
                <a:solidFill>
                  <a:srgbClr val="202124"/>
                </a:solidFill>
                <a:effectLst/>
                <a:latin typeface="+mn-lt"/>
              </a:rPr>
              <a:t>beginning</a:t>
            </a:r>
            <a:r>
              <a:rPr lang="sv-SE" sz="2400" i="1" u="none" strike="noStrike" dirty="0">
                <a:solidFill>
                  <a:srgbClr val="202124"/>
                </a:solidFill>
                <a:effectLst/>
                <a:latin typeface="+mn-lt"/>
              </a:rPr>
              <a:t>.” </a:t>
            </a:r>
            <a:r>
              <a:rPr lang="sv-SE" sz="1600" i="1" u="none" strike="noStrike" dirty="0">
                <a:solidFill>
                  <a:srgbClr val="202124"/>
                </a:solidFill>
                <a:effectLst/>
                <a:latin typeface="+mn-lt"/>
              </a:rPr>
              <a:t>(Winston Churchill)</a:t>
            </a:r>
            <a:endParaRPr lang="sv-SE" sz="3600" i="1" dirty="0">
              <a:latin typeface="+mn-lt"/>
            </a:endParaRPr>
          </a:p>
        </p:txBody>
      </p:sp>
      <p:sp>
        <p:nvSpPr>
          <p:cNvPr id="6" name="Platshållare för innehåll 5">
            <a:extLst>
              <a:ext uri="{FF2B5EF4-FFF2-40B4-BE49-F238E27FC236}">
                <a16:creationId xmlns:a16="http://schemas.microsoft.com/office/drawing/2014/main" id="{40F00462-EEF1-9611-B581-6551C42FD6BB}"/>
              </a:ext>
            </a:extLst>
          </p:cNvPr>
          <p:cNvSpPr>
            <a:spLocks noGrp="1"/>
          </p:cNvSpPr>
          <p:nvPr>
            <p:ph idx="1"/>
          </p:nvPr>
        </p:nvSpPr>
        <p:spPr>
          <a:xfrm>
            <a:off x="634810" y="1425839"/>
            <a:ext cx="6985190" cy="2912760"/>
          </a:xfrm>
        </p:spPr>
        <p:txBody>
          <a:bodyPr>
            <a:normAutofit fontScale="92500"/>
          </a:bodyPr>
          <a:lstStyle/>
          <a:p>
            <a:pPr marL="0" indent="0">
              <a:buNone/>
            </a:pPr>
            <a:r>
              <a:rPr lang="sv-SE" sz="2000" dirty="0"/>
              <a:t>Slutord från vår rapport:</a:t>
            </a:r>
            <a:endParaRPr lang="sv-SE" sz="2000" i="1" dirty="0"/>
          </a:p>
          <a:p>
            <a:pPr marL="0" indent="0">
              <a:buNone/>
            </a:pPr>
            <a:r>
              <a:rPr lang="sv-SE" sz="2400" i="1" dirty="0"/>
              <a:t>”Vår förhoppning är denna rapport ska inspirera, vägleda och skapa nya insikter – framförallt för logistiker och beslutsfattare som är verksamma inom den svenska detaljhandeln. Genom att lyfta fram logistikens betydelse hoppas vi kunna bidra till att alla de cirkulära affärsmodeller som nu ser dagens ljus inte bara blir tillfälliga projekt, utan en integrerad och lönsam del av detaljhandelns framtid.”</a:t>
            </a:r>
          </a:p>
        </p:txBody>
      </p:sp>
      <p:pic>
        <p:nvPicPr>
          <p:cNvPr id="1026" name="Picture 2" descr="Winston Churchill – Wikipedia">
            <a:extLst>
              <a:ext uri="{FF2B5EF4-FFF2-40B4-BE49-F238E27FC236}">
                <a16:creationId xmlns:a16="http://schemas.microsoft.com/office/drawing/2014/main" id="{0F1BB0A6-5196-077C-DD4F-A23D2653F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222" y="4338599"/>
            <a:ext cx="1718814" cy="2187121"/>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A9254F4A-B98F-124B-082F-450807BBD1C7}"/>
              </a:ext>
            </a:extLst>
          </p:cNvPr>
          <p:cNvSpPr txBox="1"/>
          <p:nvPr/>
        </p:nvSpPr>
        <p:spPr>
          <a:xfrm>
            <a:off x="634810" y="301393"/>
            <a:ext cx="9887918" cy="923330"/>
          </a:xfrm>
          <a:prstGeom prst="rect">
            <a:avLst/>
          </a:prstGeom>
          <a:noFill/>
        </p:spPr>
        <p:txBody>
          <a:bodyPr wrap="square" rtlCol="0">
            <a:spAutoFit/>
          </a:bodyPr>
          <a:lstStyle/>
          <a:p>
            <a:r>
              <a:rPr lang="sv-SE" dirty="0">
                <a:latin typeface="+mj-lt"/>
                <a:ea typeface="+mj-ea"/>
                <a:cs typeface="+mj-cs"/>
              </a:rPr>
              <a:t>Till sist…</a:t>
            </a:r>
          </a:p>
          <a:p>
            <a:r>
              <a:rPr lang="sv-SE" sz="3600" dirty="0">
                <a:latin typeface="+mj-lt"/>
                <a:ea typeface="+mj-ea"/>
                <a:cs typeface="+mj-cs"/>
              </a:rPr>
              <a:t>Cirkulär logistik är här för att stanna</a:t>
            </a:r>
          </a:p>
        </p:txBody>
      </p:sp>
      <p:sp>
        <p:nvSpPr>
          <p:cNvPr id="2" name="textruta 1">
            <a:extLst>
              <a:ext uri="{FF2B5EF4-FFF2-40B4-BE49-F238E27FC236}">
                <a16:creationId xmlns:a16="http://schemas.microsoft.com/office/drawing/2014/main" id="{703C12B2-601A-4F2A-F124-F5E077948A94}"/>
              </a:ext>
            </a:extLst>
          </p:cNvPr>
          <p:cNvSpPr txBox="1"/>
          <p:nvPr/>
        </p:nvSpPr>
        <p:spPr>
          <a:xfrm>
            <a:off x="8233419" y="700202"/>
            <a:ext cx="3323771" cy="400110"/>
          </a:xfrm>
          <a:prstGeom prst="rect">
            <a:avLst/>
          </a:prstGeom>
          <a:noFill/>
        </p:spPr>
        <p:txBody>
          <a:bodyPr wrap="square" rtlCol="0">
            <a:spAutoFit/>
          </a:bodyPr>
          <a:lstStyle/>
          <a:p>
            <a:r>
              <a:rPr lang="sv-SE" sz="2000" dirty="0"/>
              <a:t>Vår rapport för nedladdning:</a:t>
            </a:r>
          </a:p>
        </p:txBody>
      </p:sp>
      <p:pic>
        <p:nvPicPr>
          <p:cNvPr id="3" name="Bildobjekt 2">
            <a:extLst>
              <a:ext uri="{FF2B5EF4-FFF2-40B4-BE49-F238E27FC236}">
                <a16:creationId xmlns:a16="http://schemas.microsoft.com/office/drawing/2014/main" id="{9288F5FF-1FFC-523D-93ED-3120AC4B5F50}"/>
              </a:ext>
            </a:extLst>
          </p:cNvPr>
          <p:cNvPicPr>
            <a:picLocks noChangeAspect="1"/>
          </p:cNvPicPr>
          <p:nvPr/>
        </p:nvPicPr>
        <p:blipFill>
          <a:blip r:embed="rId3"/>
          <a:stretch>
            <a:fillRect/>
          </a:stretch>
        </p:blipFill>
        <p:spPr>
          <a:xfrm>
            <a:off x="8476343" y="1142917"/>
            <a:ext cx="2752967" cy="2752967"/>
          </a:xfrm>
          <a:prstGeom prst="rect">
            <a:avLst/>
          </a:prstGeom>
        </p:spPr>
      </p:pic>
    </p:spTree>
    <p:extLst>
      <p:ext uri="{BB962C8B-B14F-4D97-AF65-F5344CB8AC3E}">
        <p14:creationId xmlns:p14="http://schemas.microsoft.com/office/powerpoint/2010/main" val="392384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82F706E8-96A4-74B9-D6CB-749458C6E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941" y="3227163"/>
            <a:ext cx="2671089" cy="19902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nvestor relations | Framtidens handel hos GIAB">
            <a:extLst>
              <a:ext uri="{FF2B5EF4-FFF2-40B4-BE49-F238E27FC236}">
                <a16:creationId xmlns:a16="http://schemas.microsoft.com/office/drawing/2014/main" id="{5353BE98-455B-5E01-7664-6D5505949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9074" y="3313699"/>
            <a:ext cx="1990224" cy="19902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6A6FB4EF-6154-F85F-7F14-23C4FA54C136}"/>
              </a:ext>
            </a:extLst>
          </p:cNvPr>
          <p:cNvGraphicFramePr/>
          <p:nvPr>
            <p:extLst>
              <p:ext uri="{D42A27DB-BD31-4B8C-83A1-F6EECF244321}">
                <p14:modId xmlns:p14="http://schemas.microsoft.com/office/powerpoint/2010/main" val="875553841"/>
              </p:ext>
            </p:extLst>
          </p:nvPr>
        </p:nvGraphicFramePr>
        <p:xfrm>
          <a:off x="1933903" y="-142848"/>
          <a:ext cx="9722069" cy="29155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ktangel med rundade hörn 4">
            <a:extLst>
              <a:ext uri="{FF2B5EF4-FFF2-40B4-BE49-F238E27FC236}">
                <a16:creationId xmlns:a16="http://schemas.microsoft.com/office/drawing/2014/main" id="{9A0445C4-7AA2-B664-A4A5-5396E418EC04}"/>
              </a:ext>
            </a:extLst>
          </p:cNvPr>
          <p:cNvSpPr/>
          <p:nvPr/>
        </p:nvSpPr>
        <p:spPr>
          <a:xfrm>
            <a:off x="1234965" y="2671957"/>
            <a:ext cx="9722069" cy="10849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dirty="0">
                <a:effectLst/>
                <a:ea typeface="Times New Roman" panose="02020603050405020304" pitchFamily="18" charset="0"/>
              </a:rPr>
              <a:t>Syftet med projektet är att utforska hur logistiken i olika cirkulära affärsmodeller ska kunna utformas för att uppnå en högre lönsamhet. </a:t>
            </a:r>
            <a:endParaRPr lang="sv-SE" sz="2400" dirty="0"/>
          </a:p>
        </p:txBody>
      </p:sp>
      <p:sp>
        <p:nvSpPr>
          <p:cNvPr id="6" name="textruta 5">
            <a:extLst>
              <a:ext uri="{FF2B5EF4-FFF2-40B4-BE49-F238E27FC236}">
                <a16:creationId xmlns:a16="http://schemas.microsoft.com/office/drawing/2014/main" id="{526341A1-7881-5C2E-B5BC-7998EA8D64C4}"/>
              </a:ext>
            </a:extLst>
          </p:cNvPr>
          <p:cNvSpPr txBox="1"/>
          <p:nvPr/>
        </p:nvSpPr>
        <p:spPr>
          <a:xfrm>
            <a:off x="536028" y="1130240"/>
            <a:ext cx="1303281" cy="369332"/>
          </a:xfrm>
          <a:prstGeom prst="rect">
            <a:avLst/>
          </a:prstGeom>
          <a:noFill/>
        </p:spPr>
        <p:txBody>
          <a:bodyPr wrap="square" rtlCol="0">
            <a:spAutoFit/>
          </a:bodyPr>
          <a:lstStyle/>
          <a:p>
            <a:r>
              <a:rPr lang="sv-SE" i="1" dirty="0"/>
              <a:t>Bakgrund:</a:t>
            </a:r>
          </a:p>
        </p:txBody>
      </p:sp>
      <p:pic>
        <p:nvPicPr>
          <p:cNvPr id="16" name="Picture 4" descr="Polarn O. Pyret">
            <a:extLst>
              <a:ext uri="{FF2B5EF4-FFF2-40B4-BE49-F238E27FC236}">
                <a16:creationId xmlns:a16="http://schemas.microsoft.com/office/drawing/2014/main" id="{0761328C-5CE1-47EF-CF68-791A952444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6030" y="4388719"/>
            <a:ext cx="2162008" cy="9265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Logga in som medlem">
            <a:extLst>
              <a:ext uri="{FF2B5EF4-FFF2-40B4-BE49-F238E27FC236}">
                <a16:creationId xmlns:a16="http://schemas.microsoft.com/office/drawing/2014/main" id="{5E25E1F6-B218-96AA-E5DB-B9ED403F13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8337" y="3995043"/>
            <a:ext cx="2895266" cy="5631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Klubb Cervera - Logga in eller bli medlem - Cervera">
            <a:extLst>
              <a:ext uri="{FF2B5EF4-FFF2-40B4-BE49-F238E27FC236}">
                <a16:creationId xmlns:a16="http://schemas.microsoft.com/office/drawing/2014/main" id="{81246B3D-AD55-1F97-E5B5-A32E95B01C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30194" y="4796316"/>
            <a:ext cx="2687201" cy="6214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Varumärke: MQ Marqet | Sida 3 | Handelstrender">
            <a:extLst>
              <a:ext uri="{FF2B5EF4-FFF2-40B4-BE49-F238E27FC236}">
                <a16:creationId xmlns:a16="http://schemas.microsoft.com/office/drawing/2014/main" id="{DD204DC7-D13E-7056-CE7E-096DAC56FF8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64759" y="4732449"/>
            <a:ext cx="2190750" cy="9271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Human Bridge | Materialbistånd- för människor och miljö">
            <a:extLst>
              <a:ext uri="{FF2B5EF4-FFF2-40B4-BE49-F238E27FC236}">
                <a16:creationId xmlns:a16="http://schemas.microsoft.com/office/drawing/2014/main" id="{6B1D8067-4839-AF74-286A-B5103C38992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512" y="4852006"/>
            <a:ext cx="3001396" cy="901202"/>
          </a:xfrm>
          <a:prstGeom prst="rect">
            <a:avLst/>
          </a:prstGeom>
          <a:noFill/>
          <a:extLst>
            <a:ext uri="{909E8E84-426E-40DD-AFC4-6F175D3DCCD1}">
              <a14:hiddenFill xmlns:a14="http://schemas.microsoft.com/office/drawing/2010/main">
                <a:solidFill>
                  <a:srgbClr val="FFFFFF"/>
                </a:solidFill>
              </a14:hiddenFill>
            </a:ext>
          </a:extLst>
        </p:spPr>
      </p:pic>
      <p:pic>
        <p:nvPicPr>
          <p:cNvPr id="22" name="Bildobjekt 21">
            <a:extLst>
              <a:ext uri="{FF2B5EF4-FFF2-40B4-BE49-F238E27FC236}">
                <a16:creationId xmlns:a16="http://schemas.microsoft.com/office/drawing/2014/main" id="{269E9E95-1253-FD85-676A-A41B17015CFF}"/>
              </a:ext>
            </a:extLst>
          </p:cNvPr>
          <p:cNvPicPr>
            <a:picLocks noChangeAspect="1"/>
          </p:cNvPicPr>
          <p:nvPr/>
        </p:nvPicPr>
        <p:blipFill>
          <a:blip r:embed="rId15"/>
          <a:stretch>
            <a:fillRect/>
          </a:stretch>
        </p:blipFill>
        <p:spPr>
          <a:xfrm>
            <a:off x="9310407" y="5504118"/>
            <a:ext cx="2671089" cy="1302363"/>
          </a:xfrm>
          <a:prstGeom prst="rect">
            <a:avLst/>
          </a:prstGeom>
        </p:spPr>
      </p:pic>
      <p:pic>
        <p:nvPicPr>
          <p:cNvPr id="23" name="Bildobjekt 22">
            <a:extLst>
              <a:ext uri="{FF2B5EF4-FFF2-40B4-BE49-F238E27FC236}">
                <a16:creationId xmlns:a16="http://schemas.microsoft.com/office/drawing/2014/main" id="{7B630940-CDC0-B28D-7C0B-946951C8F31D}"/>
              </a:ext>
            </a:extLst>
          </p:cNvPr>
          <p:cNvPicPr>
            <a:picLocks noChangeAspect="1"/>
          </p:cNvPicPr>
          <p:nvPr/>
        </p:nvPicPr>
        <p:blipFill>
          <a:blip r:embed="rId16"/>
          <a:stretch>
            <a:fillRect/>
          </a:stretch>
        </p:blipFill>
        <p:spPr>
          <a:xfrm>
            <a:off x="6663124" y="5587465"/>
            <a:ext cx="2687201" cy="1412948"/>
          </a:xfrm>
          <a:prstGeom prst="rect">
            <a:avLst/>
          </a:prstGeom>
        </p:spPr>
      </p:pic>
      <p:pic>
        <p:nvPicPr>
          <p:cNvPr id="24" name="Bildobjekt 23">
            <a:extLst>
              <a:ext uri="{FF2B5EF4-FFF2-40B4-BE49-F238E27FC236}">
                <a16:creationId xmlns:a16="http://schemas.microsoft.com/office/drawing/2014/main" id="{99FC9485-DA11-5C35-975D-607BC1997963}"/>
              </a:ext>
            </a:extLst>
          </p:cNvPr>
          <p:cNvPicPr>
            <a:picLocks noChangeAspect="1"/>
          </p:cNvPicPr>
          <p:nvPr/>
        </p:nvPicPr>
        <p:blipFill>
          <a:blip r:embed="rId17"/>
          <a:stretch>
            <a:fillRect/>
          </a:stretch>
        </p:blipFill>
        <p:spPr>
          <a:xfrm>
            <a:off x="1933903" y="5782305"/>
            <a:ext cx="4396259" cy="1023267"/>
          </a:xfrm>
          <a:prstGeom prst="rect">
            <a:avLst/>
          </a:prstGeom>
        </p:spPr>
      </p:pic>
    </p:spTree>
    <p:extLst>
      <p:ext uri="{BB962C8B-B14F-4D97-AF65-F5344CB8AC3E}">
        <p14:creationId xmlns:p14="http://schemas.microsoft.com/office/powerpoint/2010/main" val="103083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DEAE7-6E06-65AC-F559-613B938586D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729C137-384B-E519-A3E1-05A33D6C60EE}"/>
              </a:ext>
            </a:extLst>
          </p:cNvPr>
          <p:cNvSpPr>
            <a:spLocks noGrp="1"/>
          </p:cNvSpPr>
          <p:nvPr>
            <p:ph type="title"/>
          </p:nvPr>
        </p:nvSpPr>
        <p:spPr/>
        <p:txBody>
          <a:bodyPr>
            <a:normAutofit/>
          </a:bodyPr>
          <a:lstStyle/>
          <a:p>
            <a:r>
              <a:rPr lang="sv-SE" sz="4000" dirty="0"/>
              <a:t>Målen i en cirkulär ekonomi</a:t>
            </a:r>
            <a:br>
              <a:rPr lang="sv-SE" dirty="0"/>
            </a:br>
            <a:endParaRPr lang="sv-SE" dirty="0"/>
          </a:p>
        </p:txBody>
      </p:sp>
      <p:sp>
        <p:nvSpPr>
          <p:cNvPr id="29" name="Båge 28">
            <a:extLst>
              <a:ext uri="{FF2B5EF4-FFF2-40B4-BE49-F238E27FC236}">
                <a16:creationId xmlns:a16="http://schemas.microsoft.com/office/drawing/2014/main" id="{03DBF027-B00D-C96F-7B24-6ABD3842A9F9}"/>
              </a:ext>
            </a:extLst>
          </p:cNvPr>
          <p:cNvSpPr/>
          <p:nvPr/>
        </p:nvSpPr>
        <p:spPr>
          <a:xfrm rot="8279239">
            <a:off x="4700298" y="1879599"/>
            <a:ext cx="2780263" cy="2001784"/>
          </a:xfrm>
          <a:prstGeom prst="arc">
            <a:avLst>
              <a:gd name="adj1" fmla="val 13601968"/>
              <a:gd name="adj2" fmla="val 1633222"/>
            </a:avLst>
          </a:prstGeom>
          <a:ln w="762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Georgia"/>
              <a:ea typeface="+mn-ea"/>
              <a:cs typeface="+mn-cs"/>
            </a:endParaRPr>
          </a:p>
        </p:txBody>
      </p:sp>
      <p:sp>
        <p:nvSpPr>
          <p:cNvPr id="30" name="Båge 29">
            <a:extLst>
              <a:ext uri="{FF2B5EF4-FFF2-40B4-BE49-F238E27FC236}">
                <a16:creationId xmlns:a16="http://schemas.microsoft.com/office/drawing/2014/main" id="{5EF7DB60-BEA6-9124-7051-F591F66460EF}"/>
              </a:ext>
            </a:extLst>
          </p:cNvPr>
          <p:cNvSpPr/>
          <p:nvPr/>
        </p:nvSpPr>
        <p:spPr>
          <a:xfrm rot="8279239">
            <a:off x="4279839" y="1315994"/>
            <a:ext cx="3365576" cy="2999758"/>
          </a:xfrm>
          <a:prstGeom prst="arc">
            <a:avLst>
              <a:gd name="adj1" fmla="val 13443048"/>
              <a:gd name="adj2" fmla="val 1837709"/>
            </a:avLst>
          </a:prstGeom>
          <a:ln w="762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Georgia"/>
              <a:ea typeface="+mn-ea"/>
              <a:cs typeface="+mn-cs"/>
            </a:endParaRPr>
          </a:p>
        </p:txBody>
      </p:sp>
      <p:sp>
        <p:nvSpPr>
          <p:cNvPr id="31" name="Båge 30">
            <a:extLst>
              <a:ext uri="{FF2B5EF4-FFF2-40B4-BE49-F238E27FC236}">
                <a16:creationId xmlns:a16="http://schemas.microsoft.com/office/drawing/2014/main" id="{8F3BE2E0-9654-D210-DA75-718AA69E160D}"/>
              </a:ext>
            </a:extLst>
          </p:cNvPr>
          <p:cNvSpPr/>
          <p:nvPr/>
        </p:nvSpPr>
        <p:spPr>
          <a:xfrm rot="8279239">
            <a:off x="3935760" y="1013349"/>
            <a:ext cx="3907601" cy="3648307"/>
          </a:xfrm>
          <a:prstGeom prst="arc">
            <a:avLst>
              <a:gd name="adj1" fmla="val 13326858"/>
              <a:gd name="adj2" fmla="val 2119357"/>
            </a:avLst>
          </a:prstGeom>
          <a:ln w="762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Georgia"/>
              <a:ea typeface="+mn-ea"/>
              <a:cs typeface="+mn-cs"/>
            </a:endParaRPr>
          </a:p>
        </p:txBody>
      </p:sp>
      <p:sp>
        <p:nvSpPr>
          <p:cNvPr id="40" name="textruta 39">
            <a:extLst>
              <a:ext uri="{FF2B5EF4-FFF2-40B4-BE49-F238E27FC236}">
                <a16:creationId xmlns:a16="http://schemas.microsoft.com/office/drawing/2014/main" id="{892D064C-69EC-D2D1-5E32-E4982FFF7CF4}"/>
              </a:ext>
            </a:extLst>
          </p:cNvPr>
          <p:cNvSpPr txBox="1"/>
          <p:nvPr/>
        </p:nvSpPr>
        <p:spPr>
          <a:xfrm>
            <a:off x="3601510" y="1654957"/>
            <a:ext cx="44535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a:ln>
                  <a:noFill/>
                </a:ln>
                <a:solidFill>
                  <a:srgbClr val="000000"/>
                </a:solidFill>
                <a:effectLst/>
                <a:uLnTx/>
                <a:uFillTx/>
                <a:latin typeface="Georgia"/>
                <a:ea typeface="+mn-ea"/>
                <a:cs typeface="+mn-cs"/>
              </a:rPr>
              <a:t>Behåll högsta möjliga värden i befintliga produkter och material</a:t>
            </a:r>
            <a:endParaRPr kumimoji="0" lang="sv-SE" sz="1800" b="0" i="1" u="none" strike="noStrike" kern="1200" cap="none" spc="0" normalizeH="0" baseline="0" noProof="0" dirty="0">
              <a:ln>
                <a:noFill/>
              </a:ln>
              <a:solidFill>
                <a:srgbClr val="000000"/>
              </a:solidFill>
              <a:effectLst/>
              <a:uLnTx/>
              <a:uFillTx/>
              <a:latin typeface="Georgia"/>
              <a:ea typeface="+mn-ea"/>
              <a:cs typeface="+mn-cs"/>
            </a:endParaRPr>
          </a:p>
        </p:txBody>
      </p:sp>
      <p:sp>
        <p:nvSpPr>
          <p:cNvPr id="44" name="textruta 43">
            <a:extLst>
              <a:ext uri="{FF2B5EF4-FFF2-40B4-BE49-F238E27FC236}">
                <a16:creationId xmlns:a16="http://schemas.microsoft.com/office/drawing/2014/main" id="{2112360F-4BB3-3057-E4D1-C1942BF64AAD}"/>
              </a:ext>
            </a:extLst>
          </p:cNvPr>
          <p:cNvSpPr txBox="1"/>
          <p:nvPr/>
        </p:nvSpPr>
        <p:spPr>
          <a:xfrm>
            <a:off x="8975004" y="1703596"/>
            <a:ext cx="20615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a:ln>
                  <a:noFill/>
                </a:ln>
                <a:solidFill>
                  <a:srgbClr val="000000"/>
                </a:solidFill>
                <a:effectLst/>
                <a:uLnTx/>
                <a:uFillTx/>
                <a:latin typeface="Georgia"/>
                <a:ea typeface="+mn-ea"/>
                <a:cs typeface="+mn-cs"/>
              </a:rPr>
              <a:t>Minimera avfall</a:t>
            </a:r>
            <a:endParaRPr kumimoji="0" lang="sv-SE" sz="1800" b="0" i="1" u="none" strike="noStrike" kern="1200" cap="none" spc="0" normalizeH="0" baseline="0" noProof="0" dirty="0">
              <a:ln>
                <a:noFill/>
              </a:ln>
              <a:solidFill>
                <a:srgbClr val="000000"/>
              </a:solidFill>
              <a:effectLst/>
              <a:uLnTx/>
              <a:uFillTx/>
              <a:latin typeface="Georgia"/>
              <a:ea typeface="+mn-ea"/>
              <a:cs typeface="+mn-cs"/>
            </a:endParaRPr>
          </a:p>
        </p:txBody>
      </p:sp>
      <p:sp>
        <p:nvSpPr>
          <p:cNvPr id="45" name="textruta 44">
            <a:extLst>
              <a:ext uri="{FF2B5EF4-FFF2-40B4-BE49-F238E27FC236}">
                <a16:creationId xmlns:a16="http://schemas.microsoft.com/office/drawing/2014/main" id="{5E3FA401-8E95-D4AD-7C36-451990514467}"/>
              </a:ext>
            </a:extLst>
          </p:cNvPr>
          <p:cNvSpPr txBox="1"/>
          <p:nvPr/>
        </p:nvSpPr>
        <p:spPr>
          <a:xfrm>
            <a:off x="203159" y="1684365"/>
            <a:ext cx="32526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a:ln>
                  <a:noFill/>
                </a:ln>
                <a:solidFill>
                  <a:srgbClr val="000000"/>
                </a:solidFill>
                <a:effectLst/>
                <a:uLnTx/>
                <a:uFillTx/>
                <a:latin typeface="Georgia"/>
                <a:ea typeface="+mn-ea"/>
                <a:cs typeface="+mn-cs"/>
              </a:rPr>
              <a:t>Minimera användning av nya  råvarumaterial</a:t>
            </a:r>
            <a:endParaRPr kumimoji="0" lang="sv-SE" sz="1800" b="0" i="1" u="none" strike="noStrike" kern="1200" cap="none" spc="0" normalizeH="0" baseline="0" noProof="0" dirty="0">
              <a:ln>
                <a:noFill/>
              </a:ln>
              <a:solidFill>
                <a:srgbClr val="000000"/>
              </a:solidFill>
              <a:effectLst/>
              <a:uLnTx/>
              <a:uFillTx/>
              <a:latin typeface="Georgia"/>
              <a:ea typeface="+mn-ea"/>
              <a:cs typeface="+mn-cs"/>
            </a:endParaRPr>
          </a:p>
        </p:txBody>
      </p:sp>
      <p:sp>
        <p:nvSpPr>
          <p:cNvPr id="3" name="textruta 2">
            <a:extLst>
              <a:ext uri="{FF2B5EF4-FFF2-40B4-BE49-F238E27FC236}">
                <a16:creationId xmlns:a16="http://schemas.microsoft.com/office/drawing/2014/main" id="{05D93889-F559-3304-942A-C8283CFAA5D2}"/>
              </a:ext>
            </a:extLst>
          </p:cNvPr>
          <p:cNvSpPr txBox="1"/>
          <p:nvPr/>
        </p:nvSpPr>
        <p:spPr>
          <a:xfrm>
            <a:off x="2303813" y="5014602"/>
            <a:ext cx="7362701"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1" u="none" strike="noStrike" kern="1200" cap="none" spc="0" normalizeH="0" baseline="0" noProof="0" dirty="0">
                <a:ln>
                  <a:noFill/>
                </a:ln>
                <a:solidFill>
                  <a:srgbClr val="000000"/>
                </a:solidFill>
                <a:effectLst/>
                <a:uLnTx/>
                <a:uFillTx/>
                <a:latin typeface="Georgia"/>
                <a:ea typeface="+mn-ea"/>
                <a:cs typeface="+mn-cs"/>
              </a:rPr>
              <a:t>Möjliggörs av olika cirkulära affärsmodeller som bygger på olika ”R-principer” (</a:t>
            </a:r>
            <a:r>
              <a:rPr kumimoji="0" lang="sv-SE" sz="2000" b="0" i="1" u="none" strike="noStrike" kern="1200" cap="none" spc="0" normalizeH="0" baseline="0" noProof="0" dirty="0" err="1">
                <a:ln>
                  <a:noFill/>
                </a:ln>
                <a:solidFill>
                  <a:srgbClr val="000000"/>
                </a:solidFill>
                <a:effectLst/>
                <a:uLnTx/>
                <a:uFillTx/>
                <a:latin typeface="Georgia"/>
                <a:ea typeface="+mn-ea"/>
                <a:cs typeface="+mn-cs"/>
              </a:rPr>
              <a:t>reuse</a:t>
            </a:r>
            <a:r>
              <a:rPr kumimoji="0" lang="sv-SE" sz="2000" b="0" i="1" u="none" strike="noStrike" kern="1200" cap="none" spc="0" normalizeH="0" baseline="0" noProof="0" dirty="0">
                <a:ln>
                  <a:noFill/>
                </a:ln>
                <a:solidFill>
                  <a:srgbClr val="000000"/>
                </a:solidFill>
                <a:effectLst/>
                <a:uLnTx/>
                <a:uFillTx/>
                <a:latin typeface="Georgia"/>
                <a:ea typeface="+mn-ea"/>
                <a:cs typeface="+mn-cs"/>
              </a:rPr>
              <a:t>, </a:t>
            </a:r>
            <a:r>
              <a:rPr kumimoji="0" lang="sv-SE" sz="2000" b="0" i="1" u="none" strike="noStrike" kern="1200" cap="none" spc="0" normalizeH="0" baseline="0" noProof="0" dirty="0" err="1">
                <a:ln>
                  <a:noFill/>
                </a:ln>
                <a:solidFill>
                  <a:srgbClr val="000000"/>
                </a:solidFill>
                <a:effectLst/>
                <a:uLnTx/>
                <a:uFillTx/>
                <a:latin typeface="Georgia"/>
                <a:ea typeface="+mn-ea"/>
                <a:cs typeface="+mn-cs"/>
              </a:rPr>
              <a:t>repair</a:t>
            </a:r>
            <a:r>
              <a:rPr kumimoji="0" lang="sv-SE" sz="2000" b="0" i="1" u="none" strike="noStrike" kern="1200" cap="none" spc="0" normalizeH="0" baseline="0" noProof="0" dirty="0">
                <a:ln>
                  <a:noFill/>
                </a:ln>
                <a:solidFill>
                  <a:srgbClr val="000000"/>
                </a:solidFill>
                <a:effectLst/>
                <a:uLnTx/>
                <a:uFillTx/>
                <a:latin typeface="Georgia"/>
                <a:ea typeface="+mn-ea"/>
                <a:cs typeface="+mn-cs"/>
              </a:rPr>
              <a:t>, </a:t>
            </a:r>
            <a:r>
              <a:rPr kumimoji="0" lang="sv-SE" sz="2000" b="0" i="1" u="none" strike="noStrike" kern="1200" cap="none" spc="0" normalizeH="0" baseline="0" noProof="0" dirty="0" err="1">
                <a:ln>
                  <a:noFill/>
                </a:ln>
                <a:solidFill>
                  <a:srgbClr val="000000"/>
                </a:solidFill>
                <a:effectLst/>
                <a:uLnTx/>
                <a:uFillTx/>
                <a:latin typeface="Georgia"/>
                <a:ea typeface="+mn-ea"/>
                <a:cs typeface="+mn-cs"/>
              </a:rPr>
              <a:t>recycle</a:t>
            </a:r>
            <a:r>
              <a:rPr kumimoji="0" lang="sv-SE" sz="2000" b="0" i="1" u="none" strike="noStrike" kern="1200" cap="none" spc="0" normalizeH="0" baseline="0" noProof="0" dirty="0">
                <a:ln>
                  <a:noFill/>
                </a:ln>
                <a:solidFill>
                  <a:srgbClr val="000000"/>
                </a:solidFill>
                <a:effectLst/>
                <a:uLnTx/>
                <a:uFillTx/>
                <a:latin typeface="Georgia"/>
                <a:ea typeface="+mn-ea"/>
                <a:cs typeface="+mn-cs"/>
              </a:rPr>
              <a:t>, etc.)…</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2000" i="1" dirty="0">
              <a:solidFill>
                <a:srgbClr val="000000"/>
              </a:solidFill>
              <a:latin typeface="Georgi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1" u="none" strike="noStrike" kern="1200" cap="none" spc="0" normalizeH="0" baseline="0" noProof="0" dirty="0">
              <a:ln>
                <a:noFill/>
              </a:ln>
              <a:solidFill>
                <a:srgbClr val="000000"/>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1" u="none" strike="noStrike" kern="1200" cap="none" spc="0" normalizeH="0" baseline="0" noProof="0" dirty="0">
                <a:ln>
                  <a:noFill/>
                </a:ln>
                <a:solidFill>
                  <a:srgbClr val="000000"/>
                </a:solidFill>
                <a:effectLst/>
                <a:uLnTx/>
                <a:uFillTx/>
                <a:latin typeface="Georgia"/>
                <a:ea typeface="+mn-ea"/>
                <a:cs typeface="+mn-cs"/>
              </a:rPr>
              <a:t>…vilka i sin tur byggs upp av olika (cirkulära) logistikflöden</a:t>
            </a:r>
          </a:p>
        </p:txBody>
      </p:sp>
      <p:sp>
        <p:nvSpPr>
          <p:cNvPr id="5" name="Höger 4">
            <a:extLst>
              <a:ext uri="{FF2B5EF4-FFF2-40B4-BE49-F238E27FC236}">
                <a16:creationId xmlns:a16="http://schemas.microsoft.com/office/drawing/2014/main" id="{369FA88A-65F4-EDC2-F945-BBC5C0A278E6}"/>
              </a:ext>
            </a:extLst>
          </p:cNvPr>
          <p:cNvSpPr/>
          <p:nvPr/>
        </p:nvSpPr>
        <p:spPr>
          <a:xfrm>
            <a:off x="640818" y="2648151"/>
            <a:ext cx="2061528" cy="297481"/>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Georgia"/>
              <a:ea typeface="+mn-ea"/>
              <a:cs typeface="+mn-cs"/>
            </a:endParaRPr>
          </a:p>
        </p:txBody>
      </p:sp>
      <p:sp>
        <p:nvSpPr>
          <p:cNvPr id="6" name="Höger 5">
            <a:extLst>
              <a:ext uri="{FF2B5EF4-FFF2-40B4-BE49-F238E27FC236}">
                <a16:creationId xmlns:a16="http://schemas.microsoft.com/office/drawing/2014/main" id="{F6418FB8-FECB-768A-EEC3-C9A917742F94}"/>
              </a:ext>
            </a:extLst>
          </p:cNvPr>
          <p:cNvSpPr/>
          <p:nvPr/>
        </p:nvSpPr>
        <p:spPr>
          <a:xfrm>
            <a:off x="8800328" y="2641093"/>
            <a:ext cx="2061528" cy="297481"/>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Georgia"/>
              <a:ea typeface="+mn-ea"/>
              <a:cs typeface="+mn-cs"/>
            </a:endParaRPr>
          </a:p>
        </p:txBody>
      </p:sp>
      <p:sp>
        <p:nvSpPr>
          <p:cNvPr id="7" name="Höger 6">
            <a:extLst>
              <a:ext uri="{FF2B5EF4-FFF2-40B4-BE49-F238E27FC236}">
                <a16:creationId xmlns:a16="http://schemas.microsoft.com/office/drawing/2014/main" id="{DB1542AB-5DFD-F0D0-3AC9-A20528DBE2E4}"/>
              </a:ext>
            </a:extLst>
          </p:cNvPr>
          <p:cNvSpPr/>
          <p:nvPr/>
        </p:nvSpPr>
        <p:spPr>
          <a:xfrm>
            <a:off x="3708522" y="2358936"/>
            <a:ext cx="4367334" cy="890549"/>
          </a:xfrm>
          <a:prstGeom prst="rightArrow">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Georgia"/>
              <a:ea typeface="+mn-ea"/>
              <a:cs typeface="+mn-cs"/>
            </a:endParaRPr>
          </a:p>
        </p:txBody>
      </p:sp>
      <p:sp>
        <p:nvSpPr>
          <p:cNvPr id="8" name="Triangel 7">
            <a:extLst>
              <a:ext uri="{FF2B5EF4-FFF2-40B4-BE49-F238E27FC236}">
                <a16:creationId xmlns:a16="http://schemas.microsoft.com/office/drawing/2014/main" id="{181E21E1-1F07-0428-5844-47C494D38764}"/>
              </a:ext>
            </a:extLst>
          </p:cNvPr>
          <p:cNvSpPr/>
          <p:nvPr/>
        </p:nvSpPr>
        <p:spPr>
          <a:xfrm>
            <a:off x="4748980" y="2986929"/>
            <a:ext cx="221226" cy="309717"/>
          </a:xfrm>
          <a:prstGeom prst="triangl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Georgia"/>
              <a:ea typeface="+mn-ea"/>
              <a:cs typeface="+mn-cs"/>
            </a:endParaRPr>
          </a:p>
        </p:txBody>
      </p:sp>
      <p:sp>
        <p:nvSpPr>
          <p:cNvPr id="9" name="Triangel 8">
            <a:extLst>
              <a:ext uri="{FF2B5EF4-FFF2-40B4-BE49-F238E27FC236}">
                <a16:creationId xmlns:a16="http://schemas.microsoft.com/office/drawing/2014/main" id="{56046284-A938-F911-53D3-6D545E33AEF3}"/>
              </a:ext>
            </a:extLst>
          </p:cNvPr>
          <p:cNvSpPr/>
          <p:nvPr/>
        </p:nvSpPr>
        <p:spPr>
          <a:xfrm>
            <a:off x="3883571" y="2969721"/>
            <a:ext cx="221226" cy="309717"/>
          </a:xfrm>
          <a:prstGeom prst="triangl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Georgia"/>
              <a:ea typeface="+mn-ea"/>
              <a:cs typeface="+mn-cs"/>
            </a:endParaRPr>
          </a:p>
        </p:txBody>
      </p:sp>
      <p:sp>
        <p:nvSpPr>
          <p:cNvPr id="4" name="Triangel 3">
            <a:extLst>
              <a:ext uri="{FF2B5EF4-FFF2-40B4-BE49-F238E27FC236}">
                <a16:creationId xmlns:a16="http://schemas.microsoft.com/office/drawing/2014/main" id="{DADD7703-C6D7-696E-020E-041B9A3E8175}"/>
              </a:ext>
            </a:extLst>
          </p:cNvPr>
          <p:cNvSpPr/>
          <p:nvPr/>
        </p:nvSpPr>
        <p:spPr>
          <a:xfrm>
            <a:off x="4273456" y="2945632"/>
            <a:ext cx="221226" cy="309717"/>
          </a:xfrm>
          <a:prstGeom prst="triangl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36355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3">
            <a:extLst>
              <a:ext uri="{FF2B5EF4-FFF2-40B4-BE49-F238E27FC236}">
                <a16:creationId xmlns:a16="http://schemas.microsoft.com/office/drawing/2014/main" id="{E832E6A1-4FA5-2043-0669-CFE45A0CBF1E}"/>
              </a:ext>
            </a:extLst>
          </p:cNvPr>
          <p:cNvCxnSpPr>
            <a:cxnSpLocks/>
          </p:cNvCxnSpPr>
          <p:nvPr/>
        </p:nvCxnSpPr>
        <p:spPr>
          <a:xfrm>
            <a:off x="8719456" y="3681457"/>
            <a:ext cx="96011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31A008A7-151C-5BD4-35D2-9D920613E254}"/>
              </a:ext>
            </a:extLst>
          </p:cNvPr>
          <p:cNvCxnSpPr>
            <a:cxnSpLocks/>
          </p:cNvCxnSpPr>
          <p:nvPr/>
        </p:nvCxnSpPr>
        <p:spPr>
          <a:xfrm flipV="1">
            <a:off x="8875776" y="3424260"/>
            <a:ext cx="1091183" cy="474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25C194E9-49D8-EFAD-5D10-3D30D3824A2C}"/>
              </a:ext>
            </a:extLst>
          </p:cNvPr>
          <p:cNvCxnSpPr>
            <a:cxnSpLocks/>
          </p:cNvCxnSpPr>
          <p:nvPr/>
        </p:nvCxnSpPr>
        <p:spPr>
          <a:xfrm>
            <a:off x="8987246" y="3278777"/>
            <a:ext cx="131934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Rak 79">
            <a:extLst>
              <a:ext uri="{FF2B5EF4-FFF2-40B4-BE49-F238E27FC236}">
                <a16:creationId xmlns:a16="http://schemas.microsoft.com/office/drawing/2014/main" id="{180B6BFF-772B-C0A9-9430-317789B6FC1F}"/>
              </a:ext>
            </a:extLst>
          </p:cNvPr>
          <p:cNvCxnSpPr>
            <a:cxnSpLocks/>
          </p:cNvCxnSpPr>
          <p:nvPr/>
        </p:nvCxnSpPr>
        <p:spPr>
          <a:xfrm>
            <a:off x="8987246" y="2942048"/>
            <a:ext cx="206066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Rak 80">
            <a:extLst>
              <a:ext uri="{FF2B5EF4-FFF2-40B4-BE49-F238E27FC236}">
                <a16:creationId xmlns:a16="http://schemas.microsoft.com/office/drawing/2014/main" id="{5ED00C52-F038-20B2-DF70-E6C0DEBDE10D}"/>
              </a:ext>
            </a:extLst>
          </p:cNvPr>
          <p:cNvCxnSpPr>
            <a:cxnSpLocks/>
          </p:cNvCxnSpPr>
          <p:nvPr/>
        </p:nvCxnSpPr>
        <p:spPr>
          <a:xfrm>
            <a:off x="9042761" y="3151606"/>
            <a:ext cx="16491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Rak 81">
            <a:extLst>
              <a:ext uri="{FF2B5EF4-FFF2-40B4-BE49-F238E27FC236}">
                <a16:creationId xmlns:a16="http://schemas.microsoft.com/office/drawing/2014/main" id="{5DEFB861-85C7-86BD-7B94-45210D31E792}"/>
              </a:ext>
            </a:extLst>
          </p:cNvPr>
          <p:cNvCxnSpPr>
            <a:cxnSpLocks/>
          </p:cNvCxnSpPr>
          <p:nvPr/>
        </p:nvCxnSpPr>
        <p:spPr>
          <a:xfrm>
            <a:off x="8747758" y="2688043"/>
            <a:ext cx="265778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2" name="Svängd 101">
            <a:extLst>
              <a:ext uri="{FF2B5EF4-FFF2-40B4-BE49-F238E27FC236}">
                <a16:creationId xmlns:a16="http://schemas.microsoft.com/office/drawing/2014/main" id="{B514DB07-3AB6-FEAF-FFAF-75EAEB85A0B8}"/>
              </a:ext>
            </a:extLst>
          </p:cNvPr>
          <p:cNvSpPr/>
          <p:nvPr/>
        </p:nvSpPr>
        <p:spPr>
          <a:xfrm>
            <a:off x="8719456" y="525223"/>
            <a:ext cx="646610" cy="2146324"/>
          </a:xfrm>
          <a:prstGeom prst="bentArrow">
            <a:avLst>
              <a:gd name="adj1" fmla="val 25000"/>
              <a:gd name="adj2" fmla="val 25000"/>
              <a:gd name="adj3" fmla="val 25000"/>
              <a:gd name="adj4" fmla="val 235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Höger 46">
            <a:extLst>
              <a:ext uri="{FF2B5EF4-FFF2-40B4-BE49-F238E27FC236}">
                <a16:creationId xmlns:a16="http://schemas.microsoft.com/office/drawing/2014/main" id="{DC78E837-D2E2-58B6-42CD-D615BF8D3D6D}"/>
              </a:ext>
            </a:extLst>
          </p:cNvPr>
          <p:cNvSpPr/>
          <p:nvPr/>
        </p:nvSpPr>
        <p:spPr>
          <a:xfrm>
            <a:off x="1552309" y="2194561"/>
            <a:ext cx="7617815" cy="1881052"/>
          </a:xfrm>
          <a:prstGeom prst="rightArrow">
            <a:avLst>
              <a:gd name="adj1" fmla="val 70833"/>
              <a:gd name="adj2" fmla="val 3541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Höger 2">
            <a:extLst>
              <a:ext uri="{FF2B5EF4-FFF2-40B4-BE49-F238E27FC236}">
                <a16:creationId xmlns:a16="http://schemas.microsoft.com/office/drawing/2014/main" id="{0BF6F20D-34E9-8787-0C5F-6CFF6E38FD41}"/>
              </a:ext>
            </a:extLst>
          </p:cNvPr>
          <p:cNvSpPr/>
          <p:nvPr/>
        </p:nvSpPr>
        <p:spPr>
          <a:xfrm>
            <a:off x="1759125" y="2714167"/>
            <a:ext cx="1497875" cy="1025926"/>
          </a:xfrm>
          <a:prstGeom prst="rightArrow">
            <a:avLst>
              <a:gd name="adj1" fmla="val 76087"/>
              <a:gd name="adj2" fmla="val 608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white"/>
                </a:solidFill>
                <a:effectLst/>
                <a:uLnTx/>
                <a:uFillTx/>
                <a:latin typeface="Calibri" panose="020F0502020204030204"/>
                <a:ea typeface="+mn-ea"/>
                <a:cs typeface="+mn-cs"/>
              </a:rPr>
              <a:t>Suppliers</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Höger 7">
            <a:extLst>
              <a:ext uri="{FF2B5EF4-FFF2-40B4-BE49-F238E27FC236}">
                <a16:creationId xmlns:a16="http://schemas.microsoft.com/office/drawing/2014/main" id="{D484B47B-302D-7DB1-06D3-C949F8AE1015}"/>
              </a:ext>
            </a:extLst>
          </p:cNvPr>
          <p:cNvSpPr/>
          <p:nvPr/>
        </p:nvSpPr>
        <p:spPr>
          <a:xfrm>
            <a:off x="5323112" y="2728851"/>
            <a:ext cx="1737361" cy="1025926"/>
          </a:xfrm>
          <a:prstGeom prst="rightArrow">
            <a:avLst>
              <a:gd name="adj1" fmla="val 76087"/>
              <a:gd name="adj2" fmla="val 608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white"/>
                </a:solidFill>
                <a:effectLst/>
                <a:uLnTx/>
                <a:uFillTx/>
                <a:latin typeface="Calibri" panose="020F0502020204030204"/>
                <a:ea typeface="+mn-ea"/>
                <a:cs typeface="+mn-cs"/>
              </a:rPr>
              <a:t>Retailers</a:t>
            </a: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 and service </a:t>
            </a:r>
            <a:r>
              <a:rPr kumimoji="0" lang="sv-SE" sz="1400" b="0" i="0" u="none" strike="noStrike" kern="1200" cap="none" spc="0" normalizeH="0" baseline="0" noProof="0" dirty="0" err="1">
                <a:ln>
                  <a:noFill/>
                </a:ln>
                <a:solidFill>
                  <a:prstClr val="white"/>
                </a:solidFill>
                <a:effectLst/>
                <a:uLnTx/>
                <a:uFillTx/>
                <a:latin typeface="Calibri" panose="020F0502020204030204"/>
                <a:ea typeface="+mn-ea"/>
                <a:cs typeface="+mn-cs"/>
              </a:rPr>
              <a:t>providers</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öger 8">
            <a:extLst>
              <a:ext uri="{FF2B5EF4-FFF2-40B4-BE49-F238E27FC236}">
                <a16:creationId xmlns:a16="http://schemas.microsoft.com/office/drawing/2014/main" id="{B4EBEF32-84E3-7CA1-7054-944600CC2ECD}"/>
              </a:ext>
            </a:extLst>
          </p:cNvPr>
          <p:cNvSpPr/>
          <p:nvPr/>
        </p:nvSpPr>
        <p:spPr>
          <a:xfrm>
            <a:off x="3418111" y="2714167"/>
            <a:ext cx="1737361" cy="1025926"/>
          </a:xfrm>
          <a:prstGeom prst="rightArrow">
            <a:avLst>
              <a:gd name="adj1" fmla="val 76087"/>
              <a:gd name="adj2" fmla="val 608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white"/>
                </a:solidFill>
                <a:effectLst/>
                <a:uLnTx/>
                <a:uFillTx/>
                <a:latin typeface="Calibri" panose="020F0502020204030204"/>
                <a:ea typeface="+mn-ea"/>
                <a:cs typeface="+mn-cs"/>
              </a:rPr>
              <a:t>Manufacturers</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ruta 27">
            <a:extLst>
              <a:ext uri="{FF2B5EF4-FFF2-40B4-BE49-F238E27FC236}">
                <a16:creationId xmlns:a16="http://schemas.microsoft.com/office/drawing/2014/main" id="{7F322627-0230-88D7-8930-8CFFFE526925}"/>
              </a:ext>
            </a:extLst>
          </p:cNvPr>
          <p:cNvSpPr txBox="1"/>
          <p:nvPr/>
        </p:nvSpPr>
        <p:spPr>
          <a:xfrm>
            <a:off x="3257000" y="1173068"/>
            <a:ext cx="377516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R0: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Refuse</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R1: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Rethink</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R2: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Reduce</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Rak pil 29">
            <a:extLst>
              <a:ext uri="{FF2B5EF4-FFF2-40B4-BE49-F238E27FC236}">
                <a16:creationId xmlns:a16="http://schemas.microsoft.com/office/drawing/2014/main" id="{F992A50E-CAA8-0A45-010B-3811C1910FDA}"/>
              </a:ext>
            </a:extLst>
          </p:cNvPr>
          <p:cNvCxnSpPr/>
          <p:nvPr/>
        </p:nvCxnSpPr>
        <p:spPr>
          <a:xfrm flipH="1">
            <a:off x="3977634" y="1669456"/>
            <a:ext cx="357052" cy="44413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ak pil 30">
            <a:extLst>
              <a:ext uri="{FF2B5EF4-FFF2-40B4-BE49-F238E27FC236}">
                <a16:creationId xmlns:a16="http://schemas.microsoft.com/office/drawing/2014/main" id="{46A15778-A082-5B56-D747-95276E636294}"/>
              </a:ext>
            </a:extLst>
          </p:cNvPr>
          <p:cNvCxnSpPr>
            <a:cxnSpLocks/>
          </p:cNvCxnSpPr>
          <p:nvPr/>
        </p:nvCxnSpPr>
        <p:spPr>
          <a:xfrm>
            <a:off x="5144583" y="1669455"/>
            <a:ext cx="0" cy="44413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ak pil 31">
            <a:extLst>
              <a:ext uri="{FF2B5EF4-FFF2-40B4-BE49-F238E27FC236}">
                <a16:creationId xmlns:a16="http://schemas.microsoft.com/office/drawing/2014/main" id="{A1FE178C-89FA-8460-9851-C81BFDE4C063}"/>
              </a:ext>
            </a:extLst>
          </p:cNvPr>
          <p:cNvCxnSpPr>
            <a:cxnSpLocks/>
          </p:cNvCxnSpPr>
          <p:nvPr/>
        </p:nvCxnSpPr>
        <p:spPr>
          <a:xfrm>
            <a:off x="5982783" y="1643329"/>
            <a:ext cx="248194" cy="4227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5" name="Höger 54">
            <a:extLst>
              <a:ext uri="{FF2B5EF4-FFF2-40B4-BE49-F238E27FC236}">
                <a16:creationId xmlns:a16="http://schemas.microsoft.com/office/drawing/2014/main" id="{9CB5C827-3050-EC37-FDB2-EDFC8A4BE297}"/>
              </a:ext>
            </a:extLst>
          </p:cNvPr>
          <p:cNvSpPr/>
          <p:nvPr/>
        </p:nvSpPr>
        <p:spPr>
          <a:xfrm>
            <a:off x="7221585" y="2688043"/>
            <a:ext cx="1465214" cy="1025926"/>
          </a:xfrm>
          <a:prstGeom prst="rightArrow">
            <a:avLst>
              <a:gd name="adj1" fmla="val 76087"/>
              <a:gd name="adj2" fmla="val 608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white"/>
                </a:solidFill>
                <a:effectLst/>
                <a:uLnTx/>
                <a:uFillTx/>
                <a:latin typeface="Calibri" panose="020F0502020204030204"/>
                <a:ea typeface="+mn-ea"/>
                <a:cs typeface="+mn-cs"/>
              </a:rPr>
              <a:t>Consumers</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Rak 5">
            <a:extLst>
              <a:ext uri="{FF2B5EF4-FFF2-40B4-BE49-F238E27FC236}">
                <a16:creationId xmlns:a16="http://schemas.microsoft.com/office/drawing/2014/main" id="{99AC5D6D-A66D-322B-2FA0-D5EDC10195E6}"/>
              </a:ext>
            </a:extLst>
          </p:cNvPr>
          <p:cNvCxnSpPr>
            <a:cxnSpLocks/>
          </p:cNvCxnSpPr>
          <p:nvPr/>
        </p:nvCxnSpPr>
        <p:spPr>
          <a:xfrm>
            <a:off x="9679575" y="3664569"/>
            <a:ext cx="0" cy="7768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B9BBC4D3-878C-DF62-E6CB-995FC4CE1102}"/>
              </a:ext>
            </a:extLst>
          </p:cNvPr>
          <p:cNvCxnSpPr>
            <a:cxnSpLocks/>
          </p:cNvCxnSpPr>
          <p:nvPr/>
        </p:nvCxnSpPr>
        <p:spPr>
          <a:xfrm flipH="1">
            <a:off x="7829004" y="4428309"/>
            <a:ext cx="185057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Rak pil 12">
            <a:extLst>
              <a:ext uri="{FF2B5EF4-FFF2-40B4-BE49-F238E27FC236}">
                <a16:creationId xmlns:a16="http://schemas.microsoft.com/office/drawing/2014/main" id="{F349AB68-E344-2266-18C3-C40EFBD46A6B}"/>
              </a:ext>
            </a:extLst>
          </p:cNvPr>
          <p:cNvCxnSpPr>
            <a:cxnSpLocks/>
          </p:cNvCxnSpPr>
          <p:nvPr/>
        </p:nvCxnSpPr>
        <p:spPr>
          <a:xfrm flipV="1">
            <a:off x="3064837" y="3879669"/>
            <a:ext cx="0" cy="189027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ak pil 13">
            <a:extLst>
              <a:ext uri="{FF2B5EF4-FFF2-40B4-BE49-F238E27FC236}">
                <a16:creationId xmlns:a16="http://schemas.microsoft.com/office/drawing/2014/main" id="{A2DD1A66-0E32-71F6-DC7B-615C5B675C76}"/>
              </a:ext>
            </a:extLst>
          </p:cNvPr>
          <p:cNvCxnSpPr>
            <a:cxnSpLocks/>
          </p:cNvCxnSpPr>
          <p:nvPr/>
        </p:nvCxnSpPr>
        <p:spPr>
          <a:xfrm flipV="1">
            <a:off x="4161536" y="3879669"/>
            <a:ext cx="0" cy="160495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ak pil 14">
            <a:extLst>
              <a:ext uri="{FF2B5EF4-FFF2-40B4-BE49-F238E27FC236}">
                <a16:creationId xmlns:a16="http://schemas.microsoft.com/office/drawing/2014/main" id="{B5EBE492-3A77-EE75-87CB-59E4EEC0CC95}"/>
              </a:ext>
            </a:extLst>
          </p:cNvPr>
          <p:cNvCxnSpPr/>
          <p:nvPr/>
        </p:nvCxnSpPr>
        <p:spPr>
          <a:xfrm flipV="1">
            <a:off x="7833068" y="3879669"/>
            <a:ext cx="0" cy="56170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8EA87F51-DE77-8237-A246-64B55454FBBA}"/>
              </a:ext>
            </a:extLst>
          </p:cNvPr>
          <p:cNvSpPr txBox="1"/>
          <p:nvPr/>
        </p:nvSpPr>
        <p:spPr>
          <a:xfrm>
            <a:off x="5916929" y="4897274"/>
            <a:ext cx="122573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R5: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Refurbish</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Rak 18">
            <a:extLst>
              <a:ext uri="{FF2B5EF4-FFF2-40B4-BE49-F238E27FC236}">
                <a16:creationId xmlns:a16="http://schemas.microsoft.com/office/drawing/2014/main" id="{5CD01004-AD33-D92C-DF98-6BA800615097}"/>
              </a:ext>
            </a:extLst>
          </p:cNvPr>
          <p:cNvCxnSpPr>
            <a:cxnSpLocks/>
          </p:cNvCxnSpPr>
          <p:nvPr/>
        </p:nvCxnSpPr>
        <p:spPr>
          <a:xfrm flipH="1">
            <a:off x="9950703" y="3429000"/>
            <a:ext cx="1" cy="137339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3402408A-E009-A353-0E83-9F6732334EA2}"/>
              </a:ext>
            </a:extLst>
          </p:cNvPr>
          <p:cNvCxnSpPr>
            <a:cxnSpLocks/>
          </p:cNvCxnSpPr>
          <p:nvPr/>
        </p:nvCxnSpPr>
        <p:spPr>
          <a:xfrm flipH="1">
            <a:off x="6783977" y="4802392"/>
            <a:ext cx="31829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Rak pil 20">
            <a:extLst>
              <a:ext uri="{FF2B5EF4-FFF2-40B4-BE49-F238E27FC236}">
                <a16:creationId xmlns:a16="http://schemas.microsoft.com/office/drawing/2014/main" id="{35717DDB-56CC-71BF-BDCC-90CE09FF9F8D}"/>
              </a:ext>
            </a:extLst>
          </p:cNvPr>
          <p:cNvCxnSpPr>
            <a:cxnSpLocks/>
          </p:cNvCxnSpPr>
          <p:nvPr/>
        </p:nvCxnSpPr>
        <p:spPr>
          <a:xfrm flipV="1">
            <a:off x="6783977" y="3886926"/>
            <a:ext cx="0" cy="93578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EECAF586-7FEC-FBF0-13F1-601CB6644354}"/>
              </a:ext>
            </a:extLst>
          </p:cNvPr>
          <p:cNvCxnSpPr>
            <a:cxnSpLocks/>
          </p:cNvCxnSpPr>
          <p:nvPr/>
        </p:nvCxnSpPr>
        <p:spPr>
          <a:xfrm>
            <a:off x="10286273" y="3278777"/>
            <a:ext cx="0" cy="18970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C7ED5791-1C1B-5DDE-51E0-3424E183C63C}"/>
              </a:ext>
            </a:extLst>
          </p:cNvPr>
          <p:cNvCxnSpPr>
            <a:cxnSpLocks/>
          </p:cNvCxnSpPr>
          <p:nvPr/>
        </p:nvCxnSpPr>
        <p:spPr>
          <a:xfrm flipH="1">
            <a:off x="5971903" y="5159829"/>
            <a:ext cx="4334690" cy="1602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Rak pil 32">
            <a:extLst>
              <a:ext uri="{FF2B5EF4-FFF2-40B4-BE49-F238E27FC236}">
                <a16:creationId xmlns:a16="http://schemas.microsoft.com/office/drawing/2014/main" id="{0DF6C34F-05BA-1792-3D2F-8B2DBDE0E14F}"/>
              </a:ext>
            </a:extLst>
          </p:cNvPr>
          <p:cNvCxnSpPr>
            <a:cxnSpLocks/>
          </p:cNvCxnSpPr>
          <p:nvPr/>
        </p:nvCxnSpPr>
        <p:spPr>
          <a:xfrm flipV="1">
            <a:off x="5956280" y="3884220"/>
            <a:ext cx="0" cy="130863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4" name="textruta 43">
            <a:extLst>
              <a:ext uri="{FF2B5EF4-FFF2-40B4-BE49-F238E27FC236}">
                <a16:creationId xmlns:a16="http://schemas.microsoft.com/office/drawing/2014/main" id="{92B12126-8CBB-735C-0F6D-E502F384DDE7}"/>
              </a:ext>
            </a:extLst>
          </p:cNvPr>
          <p:cNvSpPr txBox="1"/>
          <p:nvPr/>
        </p:nvSpPr>
        <p:spPr>
          <a:xfrm>
            <a:off x="8223068" y="4143843"/>
            <a:ext cx="96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R3: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Reuse</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textruta 47">
            <a:extLst>
              <a:ext uri="{FF2B5EF4-FFF2-40B4-BE49-F238E27FC236}">
                <a16:creationId xmlns:a16="http://schemas.microsoft.com/office/drawing/2014/main" id="{7322B3A7-34E2-B8BA-A703-D9E3F3F30199}"/>
              </a:ext>
            </a:extLst>
          </p:cNvPr>
          <p:cNvSpPr txBox="1"/>
          <p:nvPr/>
        </p:nvSpPr>
        <p:spPr>
          <a:xfrm>
            <a:off x="6840582" y="4538458"/>
            <a:ext cx="93181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R4: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Repair</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2" name="Rak 51">
            <a:extLst>
              <a:ext uri="{FF2B5EF4-FFF2-40B4-BE49-F238E27FC236}">
                <a16:creationId xmlns:a16="http://schemas.microsoft.com/office/drawing/2014/main" id="{86FCEF5F-1EAF-525A-C2DA-0A465A39F1DB}"/>
              </a:ext>
            </a:extLst>
          </p:cNvPr>
          <p:cNvCxnSpPr>
            <a:cxnSpLocks/>
          </p:cNvCxnSpPr>
          <p:nvPr/>
        </p:nvCxnSpPr>
        <p:spPr>
          <a:xfrm flipH="1" flipV="1">
            <a:off x="4145280" y="5489359"/>
            <a:ext cx="6546671" cy="505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Rak 52">
            <a:extLst>
              <a:ext uri="{FF2B5EF4-FFF2-40B4-BE49-F238E27FC236}">
                <a16:creationId xmlns:a16="http://schemas.microsoft.com/office/drawing/2014/main" id="{19CB2AE9-3041-3303-8188-0E36E250E1A0}"/>
              </a:ext>
            </a:extLst>
          </p:cNvPr>
          <p:cNvCxnSpPr>
            <a:cxnSpLocks/>
          </p:cNvCxnSpPr>
          <p:nvPr/>
        </p:nvCxnSpPr>
        <p:spPr>
          <a:xfrm flipH="1">
            <a:off x="3056709" y="5744951"/>
            <a:ext cx="7978139" cy="1159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Rak 53">
            <a:extLst>
              <a:ext uri="{FF2B5EF4-FFF2-40B4-BE49-F238E27FC236}">
                <a16:creationId xmlns:a16="http://schemas.microsoft.com/office/drawing/2014/main" id="{11B907E3-2025-FF94-7DC4-F031E8CEB69F}"/>
              </a:ext>
            </a:extLst>
          </p:cNvPr>
          <p:cNvCxnSpPr>
            <a:cxnSpLocks/>
          </p:cNvCxnSpPr>
          <p:nvPr/>
        </p:nvCxnSpPr>
        <p:spPr>
          <a:xfrm flipH="1">
            <a:off x="2024743" y="6061293"/>
            <a:ext cx="9388927" cy="972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textruta 59">
            <a:extLst>
              <a:ext uri="{FF2B5EF4-FFF2-40B4-BE49-F238E27FC236}">
                <a16:creationId xmlns:a16="http://schemas.microsoft.com/office/drawing/2014/main" id="{D05EA2C6-4D1D-B3A5-3E0E-46E3D6157693}"/>
              </a:ext>
            </a:extLst>
          </p:cNvPr>
          <p:cNvSpPr txBox="1"/>
          <p:nvPr/>
        </p:nvSpPr>
        <p:spPr>
          <a:xfrm>
            <a:off x="3169377" y="5513203"/>
            <a:ext cx="13008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R7: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Repurpose</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textruta 60">
            <a:extLst>
              <a:ext uri="{FF2B5EF4-FFF2-40B4-BE49-F238E27FC236}">
                <a16:creationId xmlns:a16="http://schemas.microsoft.com/office/drawing/2014/main" id="{58CB00AD-9ABF-FD09-CE1E-2F89F66A2B13}"/>
              </a:ext>
            </a:extLst>
          </p:cNvPr>
          <p:cNvSpPr txBox="1"/>
          <p:nvPr/>
        </p:nvSpPr>
        <p:spPr>
          <a:xfrm>
            <a:off x="4284891" y="5212962"/>
            <a:ext cx="16034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R6: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Remanufacture</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textruta 61">
            <a:extLst>
              <a:ext uri="{FF2B5EF4-FFF2-40B4-BE49-F238E27FC236}">
                <a16:creationId xmlns:a16="http://schemas.microsoft.com/office/drawing/2014/main" id="{8F00936D-CBA2-1BA1-3F35-A9B6EF2BD2AF}"/>
              </a:ext>
            </a:extLst>
          </p:cNvPr>
          <p:cNvSpPr txBox="1"/>
          <p:nvPr/>
        </p:nvSpPr>
        <p:spPr>
          <a:xfrm>
            <a:off x="2068830" y="5763245"/>
            <a:ext cx="11005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R8: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Recycle</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8" name="Rak pil 67">
            <a:extLst>
              <a:ext uri="{FF2B5EF4-FFF2-40B4-BE49-F238E27FC236}">
                <a16:creationId xmlns:a16="http://schemas.microsoft.com/office/drawing/2014/main" id="{AD93D377-E118-1512-1744-20BC739B95CE}"/>
              </a:ext>
            </a:extLst>
          </p:cNvPr>
          <p:cNvCxnSpPr>
            <a:cxnSpLocks/>
          </p:cNvCxnSpPr>
          <p:nvPr/>
        </p:nvCxnSpPr>
        <p:spPr>
          <a:xfrm flipV="1">
            <a:off x="2040999" y="3879669"/>
            <a:ext cx="0" cy="218162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Rak 71">
            <a:extLst>
              <a:ext uri="{FF2B5EF4-FFF2-40B4-BE49-F238E27FC236}">
                <a16:creationId xmlns:a16="http://schemas.microsoft.com/office/drawing/2014/main" id="{BFCD9CC8-94C2-6384-0015-0B45075F9089}"/>
              </a:ext>
            </a:extLst>
          </p:cNvPr>
          <p:cNvCxnSpPr>
            <a:cxnSpLocks/>
          </p:cNvCxnSpPr>
          <p:nvPr/>
        </p:nvCxnSpPr>
        <p:spPr>
          <a:xfrm>
            <a:off x="10674023" y="3171201"/>
            <a:ext cx="7076" cy="234200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Rak 72">
            <a:extLst>
              <a:ext uri="{FF2B5EF4-FFF2-40B4-BE49-F238E27FC236}">
                <a16:creationId xmlns:a16="http://schemas.microsoft.com/office/drawing/2014/main" id="{F65E845E-0A8F-AD7B-A531-C51FA7BD8DA8}"/>
              </a:ext>
            </a:extLst>
          </p:cNvPr>
          <p:cNvCxnSpPr>
            <a:cxnSpLocks/>
          </p:cNvCxnSpPr>
          <p:nvPr/>
        </p:nvCxnSpPr>
        <p:spPr>
          <a:xfrm>
            <a:off x="11031655" y="2955111"/>
            <a:ext cx="0" cy="280143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Rak 73">
            <a:extLst>
              <a:ext uri="{FF2B5EF4-FFF2-40B4-BE49-F238E27FC236}">
                <a16:creationId xmlns:a16="http://schemas.microsoft.com/office/drawing/2014/main" id="{36D6FD8F-38BB-45C4-1ABB-34315E0DD0C8}"/>
              </a:ext>
            </a:extLst>
          </p:cNvPr>
          <p:cNvCxnSpPr>
            <a:cxnSpLocks/>
          </p:cNvCxnSpPr>
          <p:nvPr/>
        </p:nvCxnSpPr>
        <p:spPr>
          <a:xfrm>
            <a:off x="11385000" y="2688043"/>
            <a:ext cx="0" cy="338297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Rak 91">
            <a:extLst>
              <a:ext uri="{FF2B5EF4-FFF2-40B4-BE49-F238E27FC236}">
                <a16:creationId xmlns:a16="http://schemas.microsoft.com/office/drawing/2014/main" id="{366247C8-F33C-0AF0-A89E-B43C15E0F982}"/>
              </a:ext>
            </a:extLst>
          </p:cNvPr>
          <p:cNvCxnSpPr>
            <a:cxnSpLocks/>
          </p:cNvCxnSpPr>
          <p:nvPr/>
        </p:nvCxnSpPr>
        <p:spPr>
          <a:xfrm>
            <a:off x="8755375" y="2539997"/>
            <a:ext cx="19014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7" name="Rak pil 96">
            <a:extLst>
              <a:ext uri="{FF2B5EF4-FFF2-40B4-BE49-F238E27FC236}">
                <a16:creationId xmlns:a16="http://schemas.microsoft.com/office/drawing/2014/main" id="{71B0058C-E15D-554A-05B4-1113FA9DC370}"/>
              </a:ext>
            </a:extLst>
          </p:cNvPr>
          <p:cNvCxnSpPr>
            <a:cxnSpLocks/>
          </p:cNvCxnSpPr>
          <p:nvPr/>
        </p:nvCxnSpPr>
        <p:spPr>
          <a:xfrm flipV="1">
            <a:off x="10648562" y="1930261"/>
            <a:ext cx="0" cy="62628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1" name="textruta 100">
            <a:extLst>
              <a:ext uri="{FF2B5EF4-FFF2-40B4-BE49-F238E27FC236}">
                <a16:creationId xmlns:a16="http://schemas.microsoft.com/office/drawing/2014/main" id="{0576BA26-1ADF-CD2B-135F-2E937D2DAFEF}"/>
              </a:ext>
            </a:extLst>
          </p:cNvPr>
          <p:cNvSpPr txBox="1"/>
          <p:nvPr/>
        </p:nvSpPr>
        <p:spPr>
          <a:xfrm>
            <a:off x="9558744" y="2203270"/>
            <a:ext cx="11005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R9: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Recover</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textruta 102">
            <a:extLst>
              <a:ext uri="{FF2B5EF4-FFF2-40B4-BE49-F238E27FC236}">
                <a16:creationId xmlns:a16="http://schemas.microsoft.com/office/drawing/2014/main" id="{3A73C5E7-D385-CDCA-70B9-83C72F460C50}"/>
              </a:ext>
            </a:extLst>
          </p:cNvPr>
          <p:cNvSpPr txBox="1"/>
          <p:nvPr/>
        </p:nvSpPr>
        <p:spPr>
          <a:xfrm>
            <a:off x="9368355" y="155629"/>
            <a:ext cx="275517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Cascading</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to to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other</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supply</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chains</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Reuse</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Repair</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Refurbish</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Remanufacture</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Repurpose</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Recycle</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textruta 103">
            <a:extLst>
              <a:ext uri="{FF2B5EF4-FFF2-40B4-BE49-F238E27FC236}">
                <a16:creationId xmlns:a16="http://schemas.microsoft.com/office/drawing/2014/main" id="{BD0CD230-7BC9-B217-093C-4C8C2B97C5D9}"/>
              </a:ext>
            </a:extLst>
          </p:cNvPr>
          <p:cNvSpPr txBox="1"/>
          <p:nvPr/>
        </p:nvSpPr>
        <p:spPr>
          <a:xfrm>
            <a:off x="1503046" y="2452842"/>
            <a:ext cx="172429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sv-SE" sz="1200" b="0" i="1" u="none" strike="noStrike" kern="1200" cap="none" spc="0" normalizeH="0" baseline="0" noProof="0" dirty="0" err="1">
                <a:ln>
                  <a:noFill/>
                </a:ln>
                <a:solidFill>
                  <a:prstClr val="black"/>
                </a:solidFill>
                <a:effectLst/>
                <a:uLnTx/>
                <a:uFillTx/>
                <a:latin typeface="Calibri" panose="020F0502020204030204"/>
                <a:ea typeface="+mn-ea"/>
                <a:cs typeface="+mn-cs"/>
              </a:rPr>
              <a:t>linear</a:t>
            </a:r>
            <a:r>
              <a:rPr kumimoji="0" lang="sv-SE" sz="1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200" b="0" i="1" u="none" strike="noStrike" kern="1200" cap="none" spc="0" normalizeH="0" baseline="0" noProof="0" dirty="0" err="1">
                <a:ln>
                  <a:noFill/>
                </a:ln>
                <a:solidFill>
                  <a:prstClr val="black"/>
                </a:solidFill>
                <a:effectLst/>
                <a:uLnTx/>
                <a:uFillTx/>
                <a:latin typeface="Calibri" panose="020F0502020204030204"/>
                <a:ea typeface="+mn-ea"/>
                <a:cs typeface="+mn-cs"/>
              </a:rPr>
              <a:t>supply</a:t>
            </a:r>
            <a:r>
              <a:rPr kumimoji="0" lang="sv-SE" sz="1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200" b="0" i="1" u="none" strike="noStrike" kern="1200" cap="none" spc="0" normalizeH="0" baseline="0" noProof="0" dirty="0" err="1">
                <a:ln>
                  <a:noFill/>
                </a:ln>
                <a:solidFill>
                  <a:prstClr val="black"/>
                </a:solidFill>
                <a:effectLst/>
                <a:uLnTx/>
                <a:uFillTx/>
                <a:latin typeface="Calibri" panose="020F0502020204030204"/>
                <a:ea typeface="+mn-ea"/>
                <a:cs typeface="+mn-cs"/>
              </a:rPr>
              <a:t>chain</a:t>
            </a:r>
            <a:endParaRPr kumimoji="0" lang="sv-SE"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Höger 104">
            <a:extLst>
              <a:ext uri="{FF2B5EF4-FFF2-40B4-BE49-F238E27FC236}">
                <a16:creationId xmlns:a16="http://schemas.microsoft.com/office/drawing/2014/main" id="{61386854-F9F8-DDF0-1818-45EB29A96C9B}"/>
              </a:ext>
            </a:extLst>
          </p:cNvPr>
          <p:cNvSpPr/>
          <p:nvPr/>
        </p:nvSpPr>
        <p:spPr>
          <a:xfrm>
            <a:off x="96063" y="2638643"/>
            <a:ext cx="1372426" cy="1025926"/>
          </a:xfrm>
          <a:prstGeom prst="rightArrow">
            <a:avLst>
              <a:gd name="adj1" fmla="val 76087"/>
              <a:gd name="adj2" fmla="val 6087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Virgin materials</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ruta 4">
            <a:extLst>
              <a:ext uri="{FF2B5EF4-FFF2-40B4-BE49-F238E27FC236}">
                <a16:creationId xmlns:a16="http://schemas.microsoft.com/office/drawing/2014/main" id="{51D22847-BB47-9127-A75F-4333289CD3E0}"/>
              </a:ext>
            </a:extLst>
          </p:cNvPr>
          <p:cNvSpPr txBox="1"/>
          <p:nvPr/>
        </p:nvSpPr>
        <p:spPr>
          <a:xfrm>
            <a:off x="254287" y="179308"/>
            <a:ext cx="7968781"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t>
            </a:r>
            <a:r>
              <a:rPr kumimoji="0" lang="en-US" sz="36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principer</a:t>
            </a:r>
            <a:r>
              <a:rPr lang="en-US" sz="3600" kern="1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na</a:t>
            </a:r>
            <a:r>
              <a:rPr lang="en-US" sz="36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600" kern="1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bygger</a:t>
            </a:r>
            <a:r>
              <a:rPr lang="en-US" sz="36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600" kern="1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på</a:t>
            </a:r>
            <a:r>
              <a:rPr lang="en-US" sz="36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600" kern="1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logistikflöden</a:t>
            </a:r>
            <a:endParaRPr kumimoji="0" lang="sv-SE" sz="36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ruta 6">
            <a:extLst>
              <a:ext uri="{FF2B5EF4-FFF2-40B4-BE49-F238E27FC236}">
                <a16:creationId xmlns:a16="http://schemas.microsoft.com/office/drawing/2014/main" id="{D437DF4C-CE0F-B440-9CA2-89C321FDE77C}"/>
              </a:ext>
            </a:extLst>
          </p:cNvPr>
          <p:cNvSpPr txBox="1"/>
          <p:nvPr/>
        </p:nvSpPr>
        <p:spPr>
          <a:xfrm>
            <a:off x="10691951" y="6539084"/>
            <a:ext cx="159187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Sandberg (2025)</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939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A0A73-D9F9-2F76-C23E-F7B8ADFC5409}"/>
            </a:ext>
          </a:extLst>
        </p:cNvPr>
        <p:cNvGrpSpPr/>
        <p:nvPr/>
      </p:nvGrpSpPr>
      <p:grpSpPr>
        <a:xfrm>
          <a:off x="0" y="0"/>
          <a:ext cx="0" cy="0"/>
          <a:chOff x="0" y="0"/>
          <a:chExt cx="0" cy="0"/>
        </a:xfrm>
      </p:grpSpPr>
      <p:cxnSp>
        <p:nvCxnSpPr>
          <p:cNvPr id="19" name="Rak 18">
            <a:extLst>
              <a:ext uri="{FF2B5EF4-FFF2-40B4-BE49-F238E27FC236}">
                <a16:creationId xmlns:a16="http://schemas.microsoft.com/office/drawing/2014/main" id="{3245E683-B38F-8DB5-3175-3FD19A3C5A76}"/>
              </a:ext>
            </a:extLst>
          </p:cNvPr>
          <p:cNvCxnSpPr>
            <a:cxnSpLocks/>
          </p:cNvCxnSpPr>
          <p:nvPr/>
        </p:nvCxnSpPr>
        <p:spPr>
          <a:xfrm flipH="1">
            <a:off x="9950703" y="3429000"/>
            <a:ext cx="1" cy="137339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Rak 52">
            <a:extLst>
              <a:ext uri="{FF2B5EF4-FFF2-40B4-BE49-F238E27FC236}">
                <a16:creationId xmlns:a16="http://schemas.microsoft.com/office/drawing/2014/main" id="{ABA17475-98B5-A8EC-0648-1E0E435E1B2F}"/>
              </a:ext>
            </a:extLst>
          </p:cNvPr>
          <p:cNvCxnSpPr>
            <a:cxnSpLocks/>
          </p:cNvCxnSpPr>
          <p:nvPr/>
        </p:nvCxnSpPr>
        <p:spPr>
          <a:xfrm flipH="1">
            <a:off x="3056709" y="5744951"/>
            <a:ext cx="7978139" cy="1159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Rak 53">
            <a:extLst>
              <a:ext uri="{FF2B5EF4-FFF2-40B4-BE49-F238E27FC236}">
                <a16:creationId xmlns:a16="http://schemas.microsoft.com/office/drawing/2014/main" id="{8AD13401-96BC-556E-0C01-DF87485A61CB}"/>
              </a:ext>
            </a:extLst>
          </p:cNvPr>
          <p:cNvCxnSpPr>
            <a:cxnSpLocks/>
          </p:cNvCxnSpPr>
          <p:nvPr/>
        </p:nvCxnSpPr>
        <p:spPr>
          <a:xfrm flipH="1">
            <a:off x="2024743" y="6061293"/>
            <a:ext cx="9388927" cy="972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Rak pil 12">
            <a:extLst>
              <a:ext uri="{FF2B5EF4-FFF2-40B4-BE49-F238E27FC236}">
                <a16:creationId xmlns:a16="http://schemas.microsoft.com/office/drawing/2014/main" id="{30204A24-B43A-7E5A-8764-0BFEA0C1B429}"/>
              </a:ext>
            </a:extLst>
          </p:cNvPr>
          <p:cNvCxnSpPr>
            <a:cxnSpLocks/>
          </p:cNvCxnSpPr>
          <p:nvPr/>
        </p:nvCxnSpPr>
        <p:spPr>
          <a:xfrm flipV="1">
            <a:off x="3064837" y="3879669"/>
            <a:ext cx="0" cy="189027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1" name="textruta 60">
            <a:extLst>
              <a:ext uri="{FF2B5EF4-FFF2-40B4-BE49-F238E27FC236}">
                <a16:creationId xmlns:a16="http://schemas.microsoft.com/office/drawing/2014/main" id="{6772AE34-3D52-45C9-CE96-2DAF1F82E234}"/>
              </a:ext>
            </a:extLst>
          </p:cNvPr>
          <p:cNvSpPr txBox="1"/>
          <p:nvPr/>
        </p:nvSpPr>
        <p:spPr>
          <a:xfrm>
            <a:off x="4284891" y="5212962"/>
            <a:ext cx="1603464"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R6: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Remanufacture</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Rak 17">
            <a:extLst>
              <a:ext uri="{FF2B5EF4-FFF2-40B4-BE49-F238E27FC236}">
                <a16:creationId xmlns:a16="http://schemas.microsoft.com/office/drawing/2014/main" id="{A049367A-EAA1-170E-F6BF-CF739958594A}"/>
              </a:ext>
            </a:extLst>
          </p:cNvPr>
          <p:cNvCxnSpPr>
            <a:cxnSpLocks/>
          </p:cNvCxnSpPr>
          <p:nvPr/>
        </p:nvCxnSpPr>
        <p:spPr>
          <a:xfrm flipV="1">
            <a:off x="8875776" y="3424260"/>
            <a:ext cx="1091183" cy="474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73347A14-F6E5-16B9-8EEF-EF83AFED05A3}"/>
              </a:ext>
            </a:extLst>
          </p:cNvPr>
          <p:cNvCxnSpPr>
            <a:cxnSpLocks/>
          </p:cNvCxnSpPr>
          <p:nvPr/>
        </p:nvCxnSpPr>
        <p:spPr>
          <a:xfrm flipH="1">
            <a:off x="5971903" y="5159829"/>
            <a:ext cx="4334690" cy="1602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0BFC758B-2B26-E636-8A39-457E7F39BD63}"/>
              </a:ext>
            </a:extLst>
          </p:cNvPr>
          <p:cNvCxnSpPr>
            <a:cxnSpLocks/>
          </p:cNvCxnSpPr>
          <p:nvPr/>
        </p:nvCxnSpPr>
        <p:spPr>
          <a:xfrm>
            <a:off x="10286273" y="3278777"/>
            <a:ext cx="0" cy="189707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Rak 3">
            <a:extLst>
              <a:ext uri="{FF2B5EF4-FFF2-40B4-BE49-F238E27FC236}">
                <a16:creationId xmlns:a16="http://schemas.microsoft.com/office/drawing/2014/main" id="{BBD20927-82FA-A15D-5332-ACE7E894C381}"/>
              </a:ext>
            </a:extLst>
          </p:cNvPr>
          <p:cNvCxnSpPr>
            <a:cxnSpLocks/>
          </p:cNvCxnSpPr>
          <p:nvPr/>
        </p:nvCxnSpPr>
        <p:spPr>
          <a:xfrm>
            <a:off x="8719456" y="3681457"/>
            <a:ext cx="96011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Frihandsfigur 1">
            <a:extLst>
              <a:ext uri="{FF2B5EF4-FFF2-40B4-BE49-F238E27FC236}">
                <a16:creationId xmlns:a16="http://schemas.microsoft.com/office/drawing/2014/main" id="{1A02A7F4-0E3F-2428-1BF6-D78B5034BB47}"/>
              </a:ext>
            </a:extLst>
          </p:cNvPr>
          <p:cNvSpPr/>
          <p:nvPr/>
        </p:nvSpPr>
        <p:spPr>
          <a:xfrm>
            <a:off x="3001486" y="3284170"/>
            <a:ext cx="7490535" cy="3141681"/>
          </a:xfrm>
          <a:custGeom>
            <a:avLst/>
            <a:gdLst>
              <a:gd name="connsiteX0" fmla="*/ 2153262 w 5515894"/>
              <a:gd name="connsiteY0" fmla="*/ 0 h 3318387"/>
              <a:gd name="connsiteX1" fmla="*/ 4962818 w 5515894"/>
              <a:gd name="connsiteY1" fmla="*/ 0 h 3318387"/>
              <a:gd name="connsiteX2" fmla="*/ 5515894 w 5515894"/>
              <a:gd name="connsiteY2" fmla="*/ 553076 h 3318387"/>
              <a:gd name="connsiteX3" fmla="*/ 5515894 w 5515894"/>
              <a:gd name="connsiteY3" fmla="*/ 2765311 h 3318387"/>
              <a:gd name="connsiteX4" fmla="*/ 4962818 w 5515894"/>
              <a:gd name="connsiteY4" fmla="*/ 3318387 h 3318387"/>
              <a:gd name="connsiteX5" fmla="*/ 700558 w 5515894"/>
              <a:gd name="connsiteY5" fmla="*/ 3318387 h 3318387"/>
              <a:gd name="connsiteX6" fmla="*/ 147482 w 5515894"/>
              <a:gd name="connsiteY6" fmla="*/ 2765311 h 3318387"/>
              <a:gd name="connsiteX7" fmla="*/ 147482 w 5515894"/>
              <a:gd name="connsiteY7" fmla="*/ 1015744 h 3318387"/>
              <a:gd name="connsiteX8" fmla="*/ 0 w 5515894"/>
              <a:gd name="connsiteY8" fmla="*/ 1015744 h 3318387"/>
              <a:gd name="connsiteX9" fmla="*/ 346587 w 5515894"/>
              <a:gd name="connsiteY9" fmla="*/ 388938 h 3318387"/>
              <a:gd name="connsiteX10" fmla="*/ 693174 w 5515894"/>
              <a:gd name="connsiteY10" fmla="*/ 1015744 h 3318387"/>
              <a:gd name="connsiteX11" fmla="*/ 521108 w 5515894"/>
              <a:gd name="connsiteY11" fmla="*/ 1015744 h 3318387"/>
              <a:gd name="connsiteX12" fmla="*/ 521108 w 5515894"/>
              <a:gd name="connsiteY12" fmla="*/ 2552281 h 3318387"/>
              <a:gd name="connsiteX13" fmla="*/ 967665 w 5515894"/>
              <a:gd name="connsiteY13" fmla="*/ 2998838 h 3318387"/>
              <a:gd name="connsiteX14" fmla="*/ 4759622 w 5515894"/>
              <a:gd name="connsiteY14" fmla="*/ 2998838 h 3318387"/>
              <a:gd name="connsiteX15" fmla="*/ 5206179 w 5515894"/>
              <a:gd name="connsiteY15" fmla="*/ 2552281 h 3318387"/>
              <a:gd name="connsiteX16" fmla="*/ 5206179 w 5515894"/>
              <a:gd name="connsiteY16" fmla="*/ 766106 h 3318387"/>
              <a:gd name="connsiteX17" fmla="*/ 4759622 w 5515894"/>
              <a:gd name="connsiteY17" fmla="*/ 319549 h 3318387"/>
              <a:gd name="connsiteX18" fmla="*/ 2153262 w 5515894"/>
              <a:gd name="connsiteY18" fmla="*/ 319549 h 331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5894" h="3318387">
                <a:moveTo>
                  <a:pt x="2153262" y="0"/>
                </a:moveTo>
                <a:lnTo>
                  <a:pt x="4962818" y="0"/>
                </a:lnTo>
                <a:cubicBezTo>
                  <a:pt x="5268273" y="0"/>
                  <a:pt x="5515894" y="247621"/>
                  <a:pt x="5515894" y="553076"/>
                </a:cubicBezTo>
                <a:lnTo>
                  <a:pt x="5515894" y="2765311"/>
                </a:lnTo>
                <a:cubicBezTo>
                  <a:pt x="5515894" y="3070766"/>
                  <a:pt x="5268273" y="3318387"/>
                  <a:pt x="4962818" y="3318387"/>
                </a:cubicBezTo>
                <a:lnTo>
                  <a:pt x="700558" y="3318387"/>
                </a:lnTo>
                <a:cubicBezTo>
                  <a:pt x="395103" y="3318387"/>
                  <a:pt x="147482" y="3070766"/>
                  <a:pt x="147482" y="2765311"/>
                </a:cubicBezTo>
                <a:lnTo>
                  <a:pt x="147482" y="1015744"/>
                </a:lnTo>
                <a:lnTo>
                  <a:pt x="0" y="1015744"/>
                </a:lnTo>
                <a:lnTo>
                  <a:pt x="346587" y="388938"/>
                </a:lnTo>
                <a:lnTo>
                  <a:pt x="693174" y="1015744"/>
                </a:lnTo>
                <a:lnTo>
                  <a:pt x="521108" y="1015744"/>
                </a:lnTo>
                <a:lnTo>
                  <a:pt x="521108" y="2552281"/>
                </a:lnTo>
                <a:cubicBezTo>
                  <a:pt x="521108" y="2798908"/>
                  <a:pt x="721038" y="2998838"/>
                  <a:pt x="967665" y="2998838"/>
                </a:cubicBezTo>
                <a:lnTo>
                  <a:pt x="4759622" y="2998838"/>
                </a:lnTo>
                <a:cubicBezTo>
                  <a:pt x="5006249" y="2998838"/>
                  <a:pt x="5206179" y="2798908"/>
                  <a:pt x="5206179" y="2552281"/>
                </a:cubicBezTo>
                <a:lnTo>
                  <a:pt x="5206179" y="766106"/>
                </a:lnTo>
                <a:cubicBezTo>
                  <a:pt x="5206179" y="519479"/>
                  <a:pt x="5006249" y="319549"/>
                  <a:pt x="4759622" y="319549"/>
                </a:cubicBezTo>
                <a:lnTo>
                  <a:pt x="2153262" y="319549"/>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Rak 25">
            <a:extLst>
              <a:ext uri="{FF2B5EF4-FFF2-40B4-BE49-F238E27FC236}">
                <a16:creationId xmlns:a16="http://schemas.microsoft.com/office/drawing/2014/main" id="{FED8E416-6498-1E96-31CE-8474CF659CD6}"/>
              </a:ext>
            </a:extLst>
          </p:cNvPr>
          <p:cNvCxnSpPr>
            <a:cxnSpLocks/>
          </p:cNvCxnSpPr>
          <p:nvPr/>
        </p:nvCxnSpPr>
        <p:spPr>
          <a:xfrm>
            <a:off x="8987246" y="3278777"/>
            <a:ext cx="131934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Rak 79">
            <a:extLst>
              <a:ext uri="{FF2B5EF4-FFF2-40B4-BE49-F238E27FC236}">
                <a16:creationId xmlns:a16="http://schemas.microsoft.com/office/drawing/2014/main" id="{B2214EAC-1A2F-7DD4-EDF0-C9DBCB40EFD3}"/>
              </a:ext>
            </a:extLst>
          </p:cNvPr>
          <p:cNvCxnSpPr>
            <a:cxnSpLocks/>
          </p:cNvCxnSpPr>
          <p:nvPr/>
        </p:nvCxnSpPr>
        <p:spPr>
          <a:xfrm>
            <a:off x="8987246" y="2942048"/>
            <a:ext cx="206066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Rak 80">
            <a:extLst>
              <a:ext uri="{FF2B5EF4-FFF2-40B4-BE49-F238E27FC236}">
                <a16:creationId xmlns:a16="http://schemas.microsoft.com/office/drawing/2014/main" id="{A1281796-8EBD-9448-1366-BC49BF1AB37E}"/>
              </a:ext>
            </a:extLst>
          </p:cNvPr>
          <p:cNvCxnSpPr>
            <a:cxnSpLocks/>
          </p:cNvCxnSpPr>
          <p:nvPr/>
        </p:nvCxnSpPr>
        <p:spPr>
          <a:xfrm>
            <a:off x="9042761" y="3151606"/>
            <a:ext cx="164919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Rak 81">
            <a:extLst>
              <a:ext uri="{FF2B5EF4-FFF2-40B4-BE49-F238E27FC236}">
                <a16:creationId xmlns:a16="http://schemas.microsoft.com/office/drawing/2014/main" id="{489794CD-BE4D-7D8E-C977-549063AE7D64}"/>
              </a:ext>
            </a:extLst>
          </p:cNvPr>
          <p:cNvCxnSpPr>
            <a:cxnSpLocks/>
          </p:cNvCxnSpPr>
          <p:nvPr/>
        </p:nvCxnSpPr>
        <p:spPr>
          <a:xfrm>
            <a:off x="8747758" y="2688043"/>
            <a:ext cx="26577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47" name="Höger 46">
            <a:extLst>
              <a:ext uri="{FF2B5EF4-FFF2-40B4-BE49-F238E27FC236}">
                <a16:creationId xmlns:a16="http://schemas.microsoft.com/office/drawing/2014/main" id="{63CC3D6B-068B-7FED-A542-60267F85BC98}"/>
              </a:ext>
            </a:extLst>
          </p:cNvPr>
          <p:cNvSpPr/>
          <p:nvPr/>
        </p:nvSpPr>
        <p:spPr>
          <a:xfrm>
            <a:off x="1552309" y="2194561"/>
            <a:ext cx="7617815" cy="1881052"/>
          </a:xfrm>
          <a:prstGeom prst="rightArrow">
            <a:avLst>
              <a:gd name="adj1" fmla="val 70833"/>
              <a:gd name="adj2" fmla="val 3541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Svängd 101">
            <a:extLst>
              <a:ext uri="{FF2B5EF4-FFF2-40B4-BE49-F238E27FC236}">
                <a16:creationId xmlns:a16="http://schemas.microsoft.com/office/drawing/2014/main" id="{162EE2D2-8E35-A4FA-4434-2C8FDC94382A}"/>
              </a:ext>
            </a:extLst>
          </p:cNvPr>
          <p:cNvSpPr/>
          <p:nvPr/>
        </p:nvSpPr>
        <p:spPr>
          <a:xfrm>
            <a:off x="8719456" y="525223"/>
            <a:ext cx="646610" cy="2146324"/>
          </a:xfrm>
          <a:prstGeom prst="bentArrow">
            <a:avLst>
              <a:gd name="adj1" fmla="val 25000"/>
              <a:gd name="adj2" fmla="val 25000"/>
              <a:gd name="adj3" fmla="val 25000"/>
              <a:gd name="adj4" fmla="val 23548"/>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Höger 2">
            <a:extLst>
              <a:ext uri="{FF2B5EF4-FFF2-40B4-BE49-F238E27FC236}">
                <a16:creationId xmlns:a16="http://schemas.microsoft.com/office/drawing/2014/main" id="{DE3F3922-F848-1998-0BC3-2A107C9B9198}"/>
              </a:ext>
            </a:extLst>
          </p:cNvPr>
          <p:cNvSpPr/>
          <p:nvPr/>
        </p:nvSpPr>
        <p:spPr>
          <a:xfrm>
            <a:off x="1759125" y="2714167"/>
            <a:ext cx="1497875" cy="1025926"/>
          </a:xfrm>
          <a:prstGeom prst="rightArrow">
            <a:avLst>
              <a:gd name="adj1" fmla="val 76087"/>
              <a:gd name="adj2" fmla="val 608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white"/>
                </a:solidFill>
                <a:effectLst/>
                <a:uLnTx/>
                <a:uFillTx/>
                <a:latin typeface="Calibri" panose="020F0502020204030204"/>
                <a:ea typeface="+mn-ea"/>
                <a:cs typeface="+mn-cs"/>
              </a:rPr>
              <a:t>Suppliers</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Höger 7">
            <a:extLst>
              <a:ext uri="{FF2B5EF4-FFF2-40B4-BE49-F238E27FC236}">
                <a16:creationId xmlns:a16="http://schemas.microsoft.com/office/drawing/2014/main" id="{C3A05114-8A5B-A6E6-0D55-4A7D76E92FAD}"/>
              </a:ext>
            </a:extLst>
          </p:cNvPr>
          <p:cNvSpPr/>
          <p:nvPr/>
        </p:nvSpPr>
        <p:spPr>
          <a:xfrm>
            <a:off x="5323112" y="2728851"/>
            <a:ext cx="1737361" cy="1025926"/>
          </a:xfrm>
          <a:prstGeom prst="rightArrow">
            <a:avLst>
              <a:gd name="adj1" fmla="val 76087"/>
              <a:gd name="adj2" fmla="val 608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white"/>
                </a:solidFill>
                <a:effectLst/>
                <a:uLnTx/>
                <a:uFillTx/>
                <a:latin typeface="Calibri" panose="020F0502020204030204"/>
                <a:ea typeface="+mn-ea"/>
                <a:cs typeface="+mn-cs"/>
              </a:rPr>
              <a:t>Retailers</a:t>
            </a: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 and service </a:t>
            </a:r>
            <a:r>
              <a:rPr kumimoji="0" lang="sv-SE" sz="1400" b="0" i="0" u="none" strike="noStrike" kern="1200" cap="none" spc="0" normalizeH="0" baseline="0" noProof="0" dirty="0" err="1">
                <a:ln>
                  <a:noFill/>
                </a:ln>
                <a:solidFill>
                  <a:prstClr val="white"/>
                </a:solidFill>
                <a:effectLst/>
                <a:uLnTx/>
                <a:uFillTx/>
                <a:latin typeface="Calibri" panose="020F0502020204030204"/>
                <a:ea typeface="+mn-ea"/>
                <a:cs typeface="+mn-cs"/>
              </a:rPr>
              <a:t>providers</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öger 8">
            <a:extLst>
              <a:ext uri="{FF2B5EF4-FFF2-40B4-BE49-F238E27FC236}">
                <a16:creationId xmlns:a16="http://schemas.microsoft.com/office/drawing/2014/main" id="{1FB460D5-4498-E6B2-F526-E454B99B14C7}"/>
              </a:ext>
            </a:extLst>
          </p:cNvPr>
          <p:cNvSpPr/>
          <p:nvPr/>
        </p:nvSpPr>
        <p:spPr>
          <a:xfrm>
            <a:off x="3418111" y="2714167"/>
            <a:ext cx="1737361" cy="1025926"/>
          </a:xfrm>
          <a:prstGeom prst="rightArrow">
            <a:avLst>
              <a:gd name="adj1" fmla="val 76087"/>
              <a:gd name="adj2" fmla="val 608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white"/>
                </a:solidFill>
                <a:effectLst/>
                <a:uLnTx/>
                <a:uFillTx/>
                <a:latin typeface="Calibri" panose="020F0502020204030204"/>
                <a:ea typeface="+mn-ea"/>
                <a:cs typeface="+mn-cs"/>
              </a:rPr>
              <a:t>Manufacturers</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ruta 27">
            <a:extLst>
              <a:ext uri="{FF2B5EF4-FFF2-40B4-BE49-F238E27FC236}">
                <a16:creationId xmlns:a16="http://schemas.microsoft.com/office/drawing/2014/main" id="{10ACF2DD-39A2-EB0D-BACB-D1BDA538CA8D}"/>
              </a:ext>
            </a:extLst>
          </p:cNvPr>
          <p:cNvSpPr txBox="1"/>
          <p:nvPr/>
        </p:nvSpPr>
        <p:spPr>
          <a:xfrm>
            <a:off x="3257000" y="1173068"/>
            <a:ext cx="377516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R0: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Refuse</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R1: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Rethink</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R2: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Reduce</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Rak pil 29">
            <a:extLst>
              <a:ext uri="{FF2B5EF4-FFF2-40B4-BE49-F238E27FC236}">
                <a16:creationId xmlns:a16="http://schemas.microsoft.com/office/drawing/2014/main" id="{CD34A80E-2836-1BC6-DBF5-7046AF5541D2}"/>
              </a:ext>
            </a:extLst>
          </p:cNvPr>
          <p:cNvCxnSpPr/>
          <p:nvPr/>
        </p:nvCxnSpPr>
        <p:spPr>
          <a:xfrm flipH="1">
            <a:off x="3977634" y="1669456"/>
            <a:ext cx="357052" cy="44413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ak pil 30">
            <a:extLst>
              <a:ext uri="{FF2B5EF4-FFF2-40B4-BE49-F238E27FC236}">
                <a16:creationId xmlns:a16="http://schemas.microsoft.com/office/drawing/2014/main" id="{DAE7943C-A635-A557-A29B-2D2997E8A258}"/>
              </a:ext>
            </a:extLst>
          </p:cNvPr>
          <p:cNvCxnSpPr>
            <a:cxnSpLocks/>
          </p:cNvCxnSpPr>
          <p:nvPr/>
        </p:nvCxnSpPr>
        <p:spPr>
          <a:xfrm>
            <a:off x="5144583" y="1669455"/>
            <a:ext cx="0" cy="44413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ak pil 31">
            <a:extLst>
              <a:ext uri="{FF2B5EF4-FFF2-40B4-BE49-F238E27FC236}">
                <a16:creationId xmlns:a16="http://schemas.microsoft.com/office/drawing/2014/main" id="{425670F2-EF7B-6AA8-F220-489DD94A9E7A}"/>
              </a:ext>
            </a:extLst>
          </p:cNvPr>
          <p:cNvCxnSpPr>
            <a:cxnSpLocks/>
          </p:cNvCxnSpPr>
          <p:nvPr/>
        </p:nvCxnSpPr>
        <p:spPr>
          <a:xfrm>
            <a:off x="5982783" y="1643329"/>
            <a:ext cx="248194" cy="4227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5" name="Höger 54">
            <a:extLst>
              <a:ext uri="{FF2B5EF4-FFF2-40B4-BE49-F238E27FC236}">
                <a16:creationId xmlns:a16="http://schemas.microsoft.com/office/drawing/2014/main" id="{016C1A7C-A25E-3A41-CEAA-AF49A0729B25}"/>
              </a:ext>
            </a:extLst>
          </p:cNvPr>
          <p:cNvSpPr/>
          <p:nvPr/>
        </p:nvSpPr>
        <p:spPr>
          <a:xfrm>
            <a:off x="7221585" y="2688043"/>
            <a:ext cx="1465214" cy="1025926"/>
          </a:xfrm>
          <a:prstGeom prst="rightArrow">
            <a:avLst>
              <a:gd name="adj1" fmla="val 76087"/>
              <a:gd name="adj2" fmla="val 608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white"/>
                </a:solidFill>
                <a:effectLst/>
                <a:uLnTx/>
                <a:uFillTx/>
                <a:latin typeface="Calibri" panose="020F0502020204030204"/>
                <a:ea typeface="+mn-ea"/>
                <a:cs typeface="+mn-cs"/>
              </a:rPr>
              <a:t>Consumers</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Rak 5">
            <a:extLst>
              <a:ext uri="{FF2B5EF4-FFF2-40B4-BE49-F238E27FC236}">
                <a16:creationId xmlns:a16="http://schemas.microsoft.com/office/drawing/2014/main" id="{32E9AA60-478B-08C6-E5A2-60AAB356F694}"/>
              </a:ext>
            </a:extLst>
          </p:cNvPr>
          <p:cNvCxnSpPr>
            <a:cxnSpLocks/>
          </p:cNvCxnSpPr>
          <p:nvPr/>
        </p:nvCxnSpPr>
        <p:spPr>
          <a:xfrm>
            <a:off x="9679575" y="3664569"/>
            <a:ext cx="0" cy="77680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2AE5B12C-56C4-2550-CDEA-F5A18DC6F263}"/>
              </a:ext>
            </a:extLst>
          </p:cNvPr>
          <p:cNvCxnSpPr>
            <a:cxnSpLocks/>
          </p:cNvCxnSpPr>
          <p:nvPr/>
        </p:nvCxnSpPr>
        <p:spPr>
          <a:xfrm flipH="1">
            <a:off x="7829004" y="4428309"/>
            <a:ext cx="1850571"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Rak pil 13">
            <a:extLst>
              <a:ext uri="{FF2B5EF4-FFF2-40B4-BE49-F238E27FC236}">
                <a16:creationId xmlns:a16="http://schemas.microsoft.com/office/drawing/2014/main" id="{C1F99713-6F53-9279-0E5B-4BCC9121EFB0}"/>
              </a:ext>
            </a:extLst>
          </p:cNvPr>
          <p:cNvCxnSpPr>
            <a:cxnSpLocks/>
          </p:cNvCxnSpPr>
          <p:nvPr/>
        </p:nvCxnSpPr>
        <p:spPr>
          <a:xfrm flipV="1">
            <a:off x="4161536" y="3879669"/>
            <a:ext cx="0" cy="160495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ak pil 14">
            <a:extLst>
              <a:ext uri="{FF2B5EF4-FFF2-40B4-BE49-F238E27FC236}">
                <a16:creationId xmlns:a16="http://schemas.microsoft.com/office/drawing/2014/main" id="{EDD110B3-795B-4FA7-CA17-2C6C9892243E}"/>
              </a:ext>
            </a:extLst>
          </p:cNvPr>
          <p:cNvCxnSpPr/>
          <p:nvPr/>
        </p:nvCxnSpPr>
        <p:spPr>
          <a:xfrm flipV="1">
            <a:off x="7833068" y="3879669"/>
            <a:ext cx="0" cy="56170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153C8A10-D264-6A3A-B3AC-4B2F02FF74B1}"/>
              </a:ext>
            </a:extLst>
          </p:cNvPr>
          <p:cNvSpPr txBox="1"/>
          <p:nvPr/>
        </p:nvSpPr>
        <p:spPr>
          <a:xfrm>
            <a:off x="5916929" y="4897274"/>
            <a:ext cx="1225732"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R5: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Refurbish</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26608F94-B100-C659-36B1-489062072B51}"/>
              </a:ext>
            </a:extLst>
          </p:cNvPr>
          <p:cNvCxnSpPr>
            <a:cxnSpLocks/>
          </p:cNvCxnSpPr>
          <p:nvPr/>
        </p:nvCxnSpPr>
        <p:spPr>
          <a:xfrm flipH="1">
            <a:off x="6783977" y="4802392"/>
            <a:ext cx="318298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Rak pil 20">
            <a:extLst>
              <a:ext uri="{FF2B5EF4-FFF2-40B4-BE49-F238E27FC236}">
                <a16:creationId xmlns:a16="http://schemas.microsoft.com/office/drawing/2014/main" id="{F9D7D9D1-064A-C4E6-A1CC-02E3BE5E9762}"/>
              </a:ext>
            </a:extLst>
          </p:cNvPr>
          <p:cNvCxnSpPr>
            <a:cxnSpLocks/>
          </p:cNvCxnSpPr>
          <p:nvPr/>
        </p:nvCxnSpPr>
        <p:spPr>
          <a:xfrm flipV="1">
            <a:off x="6783977" y="3886926"/>
            <a:ext cx="0" cy="935786"/>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Rak pil 32">
            <a:extLst>
              <a:ext uri="{FF2B5EF4-FFF2-40B4-BE49-F238E27FC236}">
                <a16:creationId xmlns:a16="http://schemas.microsoft.com/office/drawing/2014/main" id="{59728C7B-990A-EE0D-19CF-CCC90F2E6228}"/>
              </a:ext>
            </a:extLst>
          </p:cNvPr>
          <p:cNvCxnSpPr>
            <a:cxnSpLocks/>
          </p:cNvCxnSpPr>
          <p:nvPr/>
        </p:nvCxnSpPr>
        <p:spPr>
          <a:xfrm flipV="1">
            <a:off x="5956280" y="3884220"/>
            <a:ext cx="0" cy="1308639"/>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4" name="textruta 43">
            <a:extLst>
              <a:ext uri="{FF2B5EF4-FFF2-40B4-BE49-F238E27FC236}">
                <a16:creationId xmlns:a16="http://schemas.microsoft.com/office/drawing/2014/main" id="{0CC83BF4-99F3-69AF-05D1-099CE2AD7218}"/>
              </a:ext>
            </a:extLst>
          </p:cNvPr>
          <p:cNvSpPr txBox="1"/>
          <p:nvPr/>
        </p:nvSpPr>
        <p:spPr>
          <a:xfrm>
            <a:off x="8223068" y="4143843"/>
            <a:ext cx="960120"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R3: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Reuse</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textruta 47">
            <a:extLst>
              <a:ext uri="{FF2B5EF4-FFF2-40B4-BE49-F238E27FC236}">
                <a16:creationId xmlns:a16="http://schemas.microsoft.com/office/drawing/2014/main" id="{50427576-9C5D-725C-A7C0-11E71CABAF55}"/>
              </a:ext>
            </a:extLst>
          </p:cNvPr>
          <p:cNvSpPr txBox="1"/>
          <p:nvPr/>
        </p:nvSpPr>
        <p:spPr>
          <a:xfrm>
            <a:off x="6840582" y="4538458"/>
            <a:ext cx="931817"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R4: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Repair</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2" name="Rak 51">
            <a:extLst>
              <a:ext uri="{FF2B5EF4-FFF2-40B4-BE49-F238E27FC236}">
                <a16:creationId xmlns:a16="http://schemas.microsoft.com/office/drawing/2014/main" id="{22FF69CA-4E95-0B10-4CEE-70344967B4CD}"/>
              </a:ext>
            </a:extLst>
          </p:cNvPr>
          <p:cNvCxnSpPr>
            <a:cxnSpLocks/>
          </p:cNvCxnSpPr>
          <p:nvPr/>
        </p:nvCxnSpPr>
        <p:spPr>
          <a:xfrm flipH="1" flipV="1">
            <a:off x="4171439" y="5691559"/>
            <a:ext cx="6546671" cy="505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60" name="textruta 59">
            <a:extLst>
              <a:ext uri="{FF2B5EF4-FFF2-40B4-BE49-F238E27FC236}">
                <a16:creationId xmlns:a16="http://schemas.microsoft.com/office/drawing/2014/main" id="{E639D509-F0A1-2718-996A-BBABFFDA67DF}"/>
              </a:ext>
            </a:extLst>
          </p:cNvPr>
          <p:cNvSpPr txBox="1"/>
          <p:nvPr/>
        </p:nvSpPr>
        <p:spPr>
          <a:xfrm>
            <a:off x="3169377" y="5513203"/>
            <a:ext cx="1300847"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R7: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Repurpose</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textruta 61">
            <a:extLst>
              <a:ext uri="{FF2B5EF4-FFF2-40B4-BE49-F238E27FC236}">
                <a16:creationId xmlns:a16="http://schemas.microsoft.com/office/drawing/2014/main" id="{5E90BCD0-8B60-1B21-2B7D-CEF7863447CC}"/>
              </a:ext>
            </a:extLst>
          </p:cNvPr>
          <p:cNvSpPr txBox="1"/>
          <p:nvPr/>
        </p:nvSpPr>
        <p:spPr>
          <a:xfrm>
            <a:off x="2068830" y="5763245"/>
            <a:ext cx="1100547"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R8: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Recycle</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8" name="Rak pil 67">
            <a:extLst>
              <a:ext uri="{FF2B5EF4-FFF2-40B4-BE49-F238E27FC236}">
                <a16:creationId xmlns:a16="http://schemas.microsoft.com/office/drawing/2014/main" id="{EF6B11C2-D191-E32A-DAFC-A257EFD14B20}"/>
              </a:ext>
            </a:extLst>
          </p:cNvPr>
          <p:cNvCxnSpPr>
            <a:cxnSpLocks/>
          </p:cNvCxnSpPr>
          <p:nvPr/>
        </p:nvCxnSpPr>
        <p:spPr>
          <a:xfrm flipV="1">
            <a:off x="2040999" y="3879669"/>
            <a:ext cx="0" cy="218162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Rak 71">
            <a:extLst>
              <a:ext uri="{FF2B5EF4-FFF2-40B4-BE49-F238E27FC236}">
                <a16:creationId xmlns:a16="http://schemas.microsoft.com/office/drawing/2014/main" id="{8E91297C-13DB-1D27-AB35-97505F7880CA}"/>
              </a:ext>
            </a:extLst>
          </p:cNvPr>
          <p:cNvCxnSpPr>
            <a:cxnSpLocks/>
          </p:cNvCxnSpPr>
          <p:nvPr/>
        </p:nvCxnSpPr>
        <p:spPr>
          <a:xfrm>
            <a:off x="10674023" y="3171201"/>
            <a:ext cx="7076" cy="234200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3" name="Rak 72">
            <a:extLst>
              <a:ext uri="{FF2B5EF4-FFF2-40B4-BE49-F238E27FC236}">
                <a16:creationId xmlns:a16="http://schemas.microsoft.com/office/drawing/2014/main" id="{3C4E3E4D-8D89-8090-4168-45E943905984}"/>
              </a:ext>
            </a:extLst>
          </p:cNvPr>
          <p:cNvCxnSpPr>
            <a:cxnSpLocks/>
          </p:cNvCxnSpPr>
          <p:nvPr/>
        </p:nvCxnSpPr>
        <p:spPr>
          <a:xfrm>
            <a:off x="11031655" y="2955111"/>
            <a:ext cx="0" cy="280143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4" name="Rak 73">
            <a:extLst>
              <a:ext uri="{FF2B5EF4-FFF2-40B4-BE49-F238E27FC236}">
                <a16:creationId xmlns:a16="http://schemas.microsoft.com/office/drawing/2014/main" id="{05054A4F-3B88-7E93-64C2-F6C01F473BEC}"/>
              </a:ext>
            </a:extLst>
          </p:cNvPr>
          <p:cNvCxnSpPr>
            <a:cxnSpLocks/>
          </p:cNvCxnSpPr>
          <p:nvPr/>
        </p:nvCxnSpPr>
        <p:spPr>
          <a:xfrm>
            <a:off x="11385000" y="2688043"/>
            <a:ext cx="0" cy="338297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2" name="Rak 91">
            <a:extLst>
              <a:ext uri="{FF2B5EF4-FFF2-40B4-BE49-F238E27FC236}">
                <a16:creationId xmlns:a16="http://schemas.microsoft.com/office/drawing/2014/main" id="{583126B7-71BF-3FEF-27BD-D178073A598C}"/>
              </a:ext>
            </a:extLst>
          </p:cNvPr>
          <p:cNvCxnSpPr>
            <a:cxnSpLocks/>
          </p:cNvCxnSpPr>
          <p:nvPr/>
        </p:nvCxnSpPr>
        <p:spPr>
          <a:xfrm>
            <a:off x="8755375" y="2539997"/>
            <a:ext cx="190146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7" name="Rak pil 96">
            <a:extLst>
              <a:ext uri="{FF2B5EF4-FFF2-40B4-BE49-F238E27FC236}">
                <a16:creationId xmlns:a16="http://schemas.microsoft.com/office/drawing/2014/main" id="{D03178E7-516A-3B81-BA33-36BD83110788}"/>
              </a:ext>
            </a:extLst>
          </p:cNvPr>
          <p:cNvCxnSpPr>
            <a:cxnSpLocks/>
          </p:cNvCxnSpPr>
          <p:nvPr/>
        </p:nvCxnSpPr>
        <p:spPr>
          <a:xfrm flipV="1">
            <a:off x="10648562" y="1930261"/>
            <a:ext cx="0" cy="626288"/>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1" name="textruta 100">
            <a:extLst>
              <a:ext uri="{FF2B5EF4-FFF2-40B4-BE49-F238E27FC236}">
                <a16:creationId xmlns:a16="http://schemas.microsoft.com/office/drawing/2014/main" id="{7CB86F43-F58B-088A-D17D-FC6AD367CDA2}"/>
              </a:ext>
            </a:extLst>
          </p:cNvPr>
          <p:cNvSpPr txBox="1"/>
          <p:nvPr/>
        </p:nvSpPr>
        <p:spPr>
          <a:xfrm>
            <a:off x="9558744" y="2203270"/>
            <a:ext cx="1100547"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R9: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Recover</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textruta 102">
            <a:extLst>
              <a:ext uri="{FF2B5EF4-FFF2-40B4-BE49-F238E27FC236}">
                <a16:creationId xmlns:a16="http://schemas.microsoft.com/office/drawing/2014/main" id="{43174B73-8F50-2B1E-E6FC-3A765D372DCA}"/>
              </a:ext>
            </a:extLst>
          </p:cNvPr>
          <p:cNvSpPr txBox="1"/>
          <p:nvPr/>
        </p:nvSpPr>
        <p:spPr>
          <a:xfrm>
            <a:off x="9368355" y="155629"/>
            <a:ext cx="275517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Cascading</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to to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other</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supply</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chains</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Reuse</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Repair</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Refurbish</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Remanufacture</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Repurpose</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prstClr val="black"/>
                </a:solidFill>
                <a:effectLst/>
                <a:uLnTx/>
                <a:uFillTx/>
                <a:latin typeface="Calibri" panose="020F0502020204030204"/>
                <a:ea typeface="+mn-ea"/>
                <a:cs typeface="+mn-cs"/>
              </a:rPr>
              <a:t>Recycle</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textruta 103">
            <a:extLst>
              <a:ext uri="{FF2B5EF4-FFF2-40B4-BE49-F238E27FC236}">
                <a16:creationId xmlns:a16="http://schemas.microsoft.com/office/drawing/2014/main" id="{5C92F6C0-3C7D-5BCF-A103-2127D63F4AF6}"/>
              </a:ext>
            </a:extLst>
          </p:cNvPr>
          <p:cNvSpPr txBox="1"/>
          <p:nvPr/>
        </p:nvSpPr>
        <p:spPr>
          <a:xfrm>
            <a:off x="1503046" y="2452842"/>
            <a:ext cx="172429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sv-SE" sz="1200" b="0" i="1" u="none" strike="noStrike" kern="1200" cap="none" spc="0" normalizeH="0" baseline="0" noProof="0" dirty="0" err="1">
                <a:ln>
                  <a:noFill/>
                </a:ln>
                <a:solidFill>
                  <a:prstClr val="black"/>
                </a:solidFill>
                <a:effectLst/>
                <a:uLnTx/>
                <a:uFillTx/>
                <a:latin typeface="Calibri" panose="020F0502020204030204"/>
                <a:ea typeface="+mn-ea"/>
                <a:cs typeface="+mn-cs"/>
              </a:rPr>
              <a:t>linear</a:t>
            </a:r>
            <a:r>
              <a:rPr kumimoji="0" lang="sv-SE" sz="1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200" b="0" i="1" u="none" strike="noStrike" kern="1200" cap="none" spc="0" normalizeH="0" baseline="0" noProof="0" dirty="0" err="1">
                <a:ln>
                  <a:noFill/>
                </a:ln>
                <a:solidFill>
                  <a:prstClr val="black"/>
                </a:solidFill>
                <a:effectLst/>
                <a:uLnTx/>
                <a:uFillTx/>
                <a:latin typeface="Calibri" panose="020F0502020204030204"/>
                <a:ea typeface="+mn-ea"/>
                <a:cs typeface="+mn-cs"/>
              </a:rPr>
              <a:t>supply</a:t>
            </a:r>
            <a:r>
              <a:rPr kumimoji="0" lang="sv-SE" sz="1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200" b="0" i="1" u="none" strike="noStrike" kern="1200" cap="none" spc="0" normalizeH="0" baseline="0" noProof="0" dirty="0" err="1">
                <a:ln>
                  <a:noFill/>
                </a:ln>
                <a:solidFill>
                  <a:prstClr val="black"/>
                </a:solidFill>
                <a:effectLst/>
                <a:uLnTx/>
                <a:uFillTx/>
                <a:latin typeface="Calibri" panose="020F0502020204030204"/>
                <a:ea typeface="+mn-ea"/>
                <a:cs typeface="+mn-cs"/>
              </a:rPr>
              <a:t>chain</a:t>
            </a:r>
            <a:endParaRPr kumimoji="0" lang="sv-SE"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Höger 104">
            <a:extLst>
              <a:ext uri="{FF2B5EF4-FFF2-40B4-BE49-F238E27FC236}">
                <a16:creationId xmlns:a16="http://schemas.microsoft.com/office/drawing/2014/main" id="{EFB3FE15-C17A-151C-C147-1DB25CC14C92}"/>
              </a:ext>
            </a:extLst>
          </p:cNvPr>
          <p:cNvSpPr/>
          <p:nvPr/>
        </p:nvSpPr>
        <p:spPr>
          <a:xfrm>
            <a:off x="96063" y="2638643"/>
            <a:ext cx="1372426" cy="1025926"/>
          </a:xfrm>
          <a:prstGeom prst="rightArrow">
            <a:avLst>
              <a:gd name="adj1" fmla="val 76087"/>
              <a:gd name="adj2" fmla="val 6087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Virgin materials</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ruta 4">
            <a:extLst>
              <a:ext uri="{FF2B5EF4-FFF2-40B4-BE49-F238E27FC236}">
                <a16:creationId xmlns:a16="http://schemas.microsoft.com/office/drawing/2014/main" id="{DC296FD9-B598-734A-AE0D-5AF2085B5D21}"/>
              </a:ext>
            </a:extLst>
          </p:cNvPr>
          <p:cNvSpPr txBox="1"/>
          <p:nvPr/>
        </p:nvSpPr>
        <p:spPr>
          <a:xfrm>
            <a:off x="254287" y="179308"/>
            <a:ext cx="7968781"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t>
            </a:r>
            <a:r>
              <a:rPr kumimoji="0" lang="en-US" sz="36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principer</a:t>
            </a:r>
            <a:r>
              <a:rPr lang="en-US" sz="3600" kern="1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na</a:t>
            </a:r>
            <a:r>
              <a:rPr lang="en-US" sz="36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600" kern="1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bygger</a:t>
            </a:r>
            <a:r>
              <a:rPr lang="en-US" sz="36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600" kern="1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på</a:t>
            </a:r>
            <a:r>
              <a:rPr lang="en-US" sz="36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600" kern="1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logistikflöden</a:t>
            </a:r>
            <a:endParaRPr kumimoji="0" lang="sv-SE" sz="36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ruta 6">
            <a:extLst>
              <a:ext uri="{FF2B5EF4-FFF2-40B4-BE49-F238E27FC236}">
                <a16:creationId xmlns:a16="http://schemas.microsoft.com/office/drawing/2014/main" id="{B544FECC-E3EF-9B88-450D-E7D7C558C840}"/>
              </a:ext>
            </a:extLst>
          </p:cNvPr>
          <p:cNvSpPr txBox="1"/>
          <p:nvPr/>
        </p:nvSpPr>
        <p:spPr>
          <a:xfrm>
            <a:off x="10691951" y="6539084"/>
            <a:ext cx="159187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Sandberg (2025)</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Ellips 9">
            <a:extLst>
              <a:ext uri="{FF2B5EF4-FFF2-40B4-BE49-F238E27FC236}">
                <a16:creationId xmlns:a16="http://schemas.microsoft.com/office/drawing/2014/main" id="{90BF5C93-B44C-13CF-8BF5-8EA51FA1AB17}"/>
              </a:ext>
            </a:extLst>
          </p:cNvPr>
          <p:cNvSpPr/>
          <p:nvPr/>
        </p:nvSpPr>
        <p:spPr>
          <a:xfrm>
            <a:off x="8948923" y="3496378"/>
            <a:ext cx="2755169" cy="978235"/>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Calibri" panose="020F0502020204030204"/>
                <a:ea typeface="+mn-ea"/>
                <a:cs typeface="+mn-cs"/>
              </a:rPr>
              <a:t>Collection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solidFill>
                  <a:prstClr val="white"/>
                </a:solidFill>
                <a:latin typeface="Calibri" panose="020F0502020204030204"/>
              </a:rPr>
              <a:t>Produkter och material tas in i det cirkulära flödet</a:t>
            </a:r>
            <a:endPar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Ellips 11">
            <a:extLst>
              <a:ext uri="{FF2B5EF4-FFF2-40B4-BE49-F238E27FC236}">
                <a16:creationId xmlns:a16="http://schemas.microsoft.com/office/drawing/2014/main" id="{C809FE1B-7440-443F-784F-4C5BE454904B}"/>
              </a:ext>
            </a:extLst>
          </p:cNvPr>
          <p:cNvSpPr/>
          <p:nvPr/>
        </p:nvSpPr>
        <p:spPr>
          <a:xfrm>
            <a:off x="8875776" y="5096624"/>
            <a:ext cx="2728623" cy="1075449"/>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err="1">
                <a:ln>
                  <a:noFill/>
                </a:ln>
                <a:solidFill>
                  <a:prstClr val="white"/>
                </a:solidFill>
                <a:effectLst/>
                <a:uLnTx/>
                <a:uFillTx/>
                <a:latin typeface="Calibri" panose="020F0502020204030204"/>
                <a:ea typeface="+mn-ea"/>
                <a:cs typeface="+mn-cs"/>
              </a:rPr>
              <a:t>Sorting</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solidFill>
                  <a:prstClr val="white"/>
                </a:solidFill>
                <a:latin typeface="Calibri" panose="020F0502020204030204"/>
              </a:rPr>
              <a:t>Bedömning av vad som ska ske insamlat material och produkter</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llips 16">
            <a:extLst>
              <a:ext uri="{FF2B5EF4-FFF2-40B4-BE49-F238E27FC236}">
                <a16:creationId xmlns:a16="http://schemas.microsoft.com/office/drawing/2014/main" id="{31BFF52B-3DEE-6302-149B-4A05E3CD0404}"/>
              </a:ext>
            </a:extLst>
          </p:cNvPr>
          <p:cNvSpPr/>
          <p:nvPr/>
        </p:nvSpPr>
        <p:spPr>
          <a:xfrm>
            <a:off x="5508200" y="5809648"/>
            <a:ext cx="2805959" cy="1003445"/>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err="1">
                <a:ln>
                  <a:noFill/>
                </a:ln>
                <a:solidFill>
                  <a:prstClr val="white"/>
                </a:solidFill>
                <a:effectLst/>
                <a:uLnTx/>
                <a:uFillTx/>
                <a:latin typeface="Calibri" panose="020F0502020204030204"/>
                <a:ea typeface="+mn-ea"/>
                <a:cs typeface="+mn-cs"/>
              </a:rPr>
              <a:t>Recovery</a:t>
            </a:r>
            <a:endParaRPr kumimoji="0" lang="sv-SE"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solidFill>
                  <a:prstClr val="white"/>
                </a:solidFill>
                <a:latin typeface="Calibri" panose="020F0502020204030204"/>
              </a:rPr>
              <a:t>Återställande i enlighet med olika R-principer</a:t>
            </a:r>
            <a:endPar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Ellips 21">
            <a:extLst>
              <a:ext uri="{FF2B5EF4-FFF2-40B4-BE49-F238E27FC236}">
                <a16:creationId xmlns:a16="http://schemas.microsoft.com/office/drawing/2014/main" id="{DB3F2A99-3582-FC3E-6D98-6AC40A7D0861}"/>
              </a:ext>
            </a:extLst>
          </p:cNvPr>
          <p:cNvSpPr/>
          <p:nvPr/>
        </p:nvSpPr>
        <p:spPr>
          <a:xfrm>
            <a:off x="2203395" y="4572257"/>
            <a:ext cx="2742836" cy="1101391"/>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err="1">
                <a:ln>
                  <a:noFill/>
                </a:ln>
                <a:solidFill>
                  <a:prstClr val="white"/>
                </a:solidFill>
                <a:effectLst/>
                <a:uLnTx/>
                <a:uFillTx/>
                <a:latin typeface="Calibri" panose="020F0502020204030204"/>
                <a:ea typeface="+mn-ea"/>
                <a:cs typeface="+mn-cs"/>
              </a:rPr>
              <a:t>Redistribution</a:t>
            </a:r>
            <a:endParaRPr kumimoji="0" lang="sv-SE"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solidFill>
                  <a:prstClr val="white"/>
                </a:solidFill>
                <a:latin typeface="Calibri" panose="020F0502020204030204"/>
              </a:rPr>
              <a:t>Återförande av produkter och material till den linjära kedjan</a:t>
            </a:r>
            <a:endPar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92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92109-5A3A-02CA-B2EB-755D72CE5008}"/>
            </a:ext>
          </a:extLst>
        </p:cNvPr>
        <p:cNvGrpSpPr/>
        <p:nvPr/>
      </p:nvGrpSpPr>
      <p:grpSpPr>
        <a:xfrm>
          <a:off x="0" y="0"/>
          <a:ext cx="0" cy="0"/>
          <a:chOff x="0" y="0"/>
          <a:chExt cx="0" cy="0"/>
        </a:xfrm>
      </p:grpSpPr>
      <p:sp>
        <p:nvSpPr>
          <p:cNvPr id="7" name="Rubrik 1">
            <a:extLst>
              <a:ext uri="{FF2B5EF4-FFF2-40B4-BE49-F238E27FC236}">
                <a16:creationId xmlns:a16="http://schemas.microsoft.com/office/drawing/2014/main" id="{E3E93D34-F12B-A83A-6894-BA81F047AD6F}"/>
              </a:ext>
            </a:extLst>
          </p:cNvPr>
          <p:cNvSpPr>
            <a:spLocks noGrp="1"/>
          </p:cNvSpPr>
          <p:nvPr>
            <p:ph type="title"/>
          </p:nvPr>
        </p:nvSpPr>
        <p:spPr>
          <a:xfrm>
            <a:off x="137886" y="-101749"/>
            <a:ext cx="10515600" cy="1325563"/>
          </a:xfrm>
        </p:spPr>
        <p:txBody>
          <a:bodyPr anchor="ctr">
            <a:normAutofit/>
          </a:bodyPr>
          <a:lstStyle/>
          <a:p>
            <a:r>
              <a:rPr lang="sv-SE" sz="4000" dirty="0">
                <a:latin typeface="KorolevLiU Medium" pitchFamily="2" charset="77"/>
              </a:rPr>
              <a:t>Exempel på logistikutmaningar</a:t>
            </a:r>
          </a:p>
        </p:txBody>
      </p:sp>
      <p:pic>
        <p:nvPicPr>
          <p:cNvPr id="16" name="Bildobjekt 15">
            <a:extLst>
              <a:ext uri="{FF2B5EF4-FFF2-40B4-BE49-F238E27FC236}">
                <a16:creationId xmlns:a16="http://schemas.microsoft.com/office/drawing/2014/main" id="{EB421331-3D96-704B-DB74-322D8DC9711A}"/>
              </a:ext>
            </a:extLst>
          </p:cNvPr>
          <p:cNvPicPr>
            <a:picLocks noChangeAspect="1"/>
          </p:cNvPicPr>
          <p:nvPr/>
        </p:nvPicPr>
        <p:blipFill>
          <a:blip r:embed="rId3"/>
          <a:stretch>
            <a:fillRect/>
          </a:stretch>
        </p:blipFill>
        <p:spPr>
          <a:xfrm>
            <a:off x="3966575" y="2713180"/>
            <a:ext cx="4538793" cy="2316349"/>
          </a:xfrm>
          <a:prstGeom prst="rect">
            <a:avLst/>
          </a:prstGeom>
        </p:spPr>
      </p:pic>
      <p:sp>
        <p:nvSpPr>
          <p:cNvPr id="2" name="Pratbubbla nedåtpil 1">
            <a:extLst>
              <a:ext uri="{FF2B5EF4-FFF2-40B4-BE49-F238E27FC236}">
                <a16:creationId xmlns:a16="http://schemas.microsoft.com/office/drawing/2014/main" id="{E1B4604B-F064-1EF8-6CB3-EACB8BFA296E}"/>
              </a:ext>
            </a:extLst>
          </p:cNvPr>
          <p:cNvSpPr/>
          <p:nvPr/>
        </p:nvSpPr>
        <p:spPr>
          <a:xfrm>
            <a:off x="3300391" y="1137023"/>
            <a:ext cx="6241143" cy="1466858"/>
          </a:xfrm>
          <a:prstGeom prst="downArrowCallout">
            <a:avLst>
              <a:gd name="adj1" fmla="val 23021"/>
              <a:gd name="adj2" fmla="val 25000"/>
              <a:gd name="adj3" fmla="val 17084"/>
              <a:gd name="adj4" fmla="val 72893"/>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sz="1400" dirty="0">
                <a:solidFill>
                  <a:schemeClr val="tx1"/>
                </a:solidFill>
              </a:rPr>
              <a:t>Skapa kostnadseffektiva insamlingsmetoder</a:t>
            </a:r>
          </a:p>
          <a:p>
            <a:pPr marL="285750" indent="-285750">
              <a:buFont typeface="Arial" panose="020B0604020202020204" pitchFamily="34" charset="0"/>
              <a:buChar char="•"/>
            </a:pPr>
            <a:r>
              <a:rPr lang="sv-SE" sz="1400" dirty="0">
                <a:solidFill>
                  <a:schemeClr val="tx1"/>
                </a:solidFill>
              </a:rPr>
              <a:t>Säkerställa tillräcklig insamlingskapacitet</a:t>
            </a:r>
          </a:p>
          <a:p>
            <a:pPr marL="285750" indent="-285750">
              <a:buFont typeface="Arial" panose="020B0604020202020204" pitchFamily="34" charset="0"/>
              <a:buChar char="•"/>
            </a:pPr>
            <a:r>
              <a:rPr lang="sv-SE" sz="1400" dirty="0">
                <a:solidFill>
                  <a:schemeClr val="tx1"/>
                </a:solidFill>
              </a:rPr>
              <a:t>Identifiera och förstå inblandade kostnader</a:t>
            </a:r>
          </a:p>
          <a:p>
            <a:pPr marL="285750" indent="-285750">
              <a:buFont typeface="Arial" panose="020B0604020202020204" pitchFamily="34" charset="0"/>
              <a:buChar char="•"/>
            </a:pPr>
            <a:r>
              <a:rPr lang="sv-SE" sz="1400" dirty="0">
                <a:solidFill>
                  <a:schemeClr val="tx1"/>
                </a:solidFill>
              </a:rPr>
              <a:t>Skapa </a:t>
            </a:r>
            <a:r>
              <a:rPr lang="sv-SE" sz="1400" dirty="0" err="1">
                <a:solidFill>
                  <a:schemeClr val="tx1"/>
                </a:solidFill>
              </a:rPr>
              <a:t>convenience</a:t>
            </a:r>
            <a:endParaRPr lang="sv-SE" sz="1400" dirty="0">
              <a:solidFill>
                <a:schemeClr val="tx1"/>
              </a:solidFill>
            </a:endParaRPr>
          </a:p>
        </p:txBody>
      </p:sp>
      <p:sp>
        <p:nvSpPr>
          <p:cNvPr id="4" name="Pratbubbla till vänster 3">
            <a:extLst>
              <a:ext uri="{FF2B5EF4-FFF2-40B4-BE49-F238E27FC236}">
                <a16:creationId xmlns:a16="http://schemas.microsoft.com/office/drawing/2014/main" id="{1DF0F2CD-452E-AE31-B13C-C38EDA6496F9}"/>
              </a:ext>
            </a:extLst>
          </p:cNvPr>
          <p:cNvSpPr/>
          <p:nvPr/>
        </p:nvSpPr>
        <p:spPr>
          <a:xfrm>
            <a:off x="8505368" y="2914119"/>
            <a:ext cx="3541489" cy="1914473"/>
          </a:xfrm>
          <a:prstGeom prst="leftArrowCallout">
            <a:avLst>
              <a:gd name="adj1" fmla="val 21073"/>
              <a:gd name="adj2" fmla="val 15975"/>
              <a:gd name="adj3" fmla="val 11115"/>
              <a:gd name="adj4" fmla="val 90648"/>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sz="1400" dirty="0">
                <a:solidFill>
                  <a:schemeClr val="tx1"/>
                </a:solidFill>
              </a:rPr>
              <a:t>Kompetens vid kvalitetsgranskning, skickgradering och prissättning</a:t>
            </a:r>
          </a:p>
          <a:p>
            <a:pPr marL="285750" indent="-285750">
              <a:buFont typeface="Arial" panose="020B0604020202020204" pitchFamily="34" charset="0"/>
              <a:buChar char="•"/>
            </a:pPr>
            <a:r>
              <a:rPr lang="sv-SE" sz="1400" dirty="0">
                <a:solidFill>
                  <a:schemeClr val="tx1"/>
                </a:solidFill>
              </a:rPr>
              <a:t>Hantera varierande insamlings-volymer och upprätthålla en snabb sortering</a:t>
            </a:r>
          </a:p>
          <a:p>
            <a:pPr marL="285750" indent="-285750">
              <a:buFont typeface="Arial" panose="020B0604020202020204" pitchFamily="34" charset="0"/>
              <a:buChar char="•"/>
            </a:pPr>
            <a:r>
              <a:rPr lang="sv-SE" sz="1400" dirty="0">
                <a:solidFill>
                  <a:schemeClr val="tx1"/>
                </a:solidFill>
              </a:rPr>
              <a:t>Lokalisering av sortering</a:t>
            </a:r>
          </a:p>
          <a:p>
            <a:pPr marL="285750" indent="-285750">
              <a:buFont typeface="Arial" panose="020B0604020202020204" pitchFamily="34" charset="0"/>
              <a:buChar char="•"/>
            </a:pPr>
            <a:r>
              <a:rPr lang="sv-SE" sz="1400" dirty="0">
                <a:solidFill>
                  <a:schemeClr val="tx1"/>
                </a:solidFill>
              </a:rPr>
              <a:t>Hantering av stor variation i skicket hos insamlade produkter och material</a:t>
            </a:r>
          </a:p>
        </p:txBody>
      </p:sp>
      <p:sp>
        <p:nvSpPr>
          <p:cNvPr id="5" name="Pratbubbla uppåtpil 4">
            <a:extLst>
              <a:ext uri="{FF2B5EF4-FFF2-40B4-BE49-F238E27FC236}">
                <a16:creationId xmlns:a16="http://schemas.microsoft.com/office/drawing/2014/main" id="{107D66B8-1B53-045C-E3DA-923A048282EC}"/>
              </a:ext>
            </a:extLst>
          </p:cNvPr>
          <p:cNvSpPr/>
          <p:nvPr/>
        </p:nvSpPr>
        <p:spPr>
          <a:xfrm>
            <a:off x="3300391" y="5080000"/>
            <a:ext cx="5608163" cy="1719168"/>
          </a:xfrm>
          <a:prstGeom prst="upArrowCallout">
            <a:avLst>
              <a:gd name="adj1" fmla="val 18246"/>
              <a:gd name="adj2" fmla="val 19437"/>
              <a:gd name="adj3" fmla="val 13759"/>
              <a:gd name="adj4" fmla="val 79329"/>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sz="1400" dirty="0">
                <a:solidFill>
                  <a:schemeClr val="tx1"/>
                </a:solidFill>
              </a:rPr>
              <a:t>Design och utförande av nya aktiviteter</a:t>
            </a:r>
          </a:p>
          <a:p>
            <a:pPr marL="285750" indent="-285750">
              <a:buFont typeface="Arial" panose="020B0604020202020204" pitchFamily="34" charset="0"/>
              <a:buChar char="•"/>
            </a:pPr>
            <a:r>
              <a:rPr lang="sv-SE" sz="1400" dirty="0">
                <a:solidFill>
                  <a:schemeClr val="tx1"/>
                </a:solidFill>
              </a:rPr>
              <a:t>Skapa kostnadseffektivitet i småskaliga processer</a:t>
            </a:r>
          </a:p>
          <a:p>
            <a:pPr marL="285750" indent="-285750">
              <a:buFont typeface="Arial" panose="020B0604020202020204" pitchFamily="34" charset="0"/>
              <a:buChar char="•"/>
            </a:pPr>
            <a:r>
              <a:rPr lang="sv-SE" sz="1400" dirty="0">
                <a:solidFill>
                  <a:schemeClr val="tx1"/>
                </a:solidFill>
              </a:rPr>
              <a:t>Brist på teknologi och system</a:t>
            </a:r>
          </a:p>
          <a:p>
            <a:pPr marL="285750" indent="-285750">
              <a:buFont typeface="Arial" panose="020B0604020202020204" pitchFamily="34" charset="0"/>
              <a:buChar char="•"/>
            </a:pPr>
            <a:r>
              <a:rPr lang="sv-SE" sz="1400" dirty="0">
                <a:solidFill>
                  <a:schemeClr val="tx1"/>
                </a:solidFill>
              </a:rPr>
              <a:t>Osäkerhet i tillgång på produkter och material</a:t>
            </a:r>
          </a:p>
          <a:p>
            <a:pPr marL="285750" indent="-285750">
              <a:buFont typeface="Arial" panose="020B0604020202020204" pitchFamily="34" charset="0"/>
              <a:buChar char="•"/>
            </a:pPr>
            <a:r>
              <a:rPr lang="sv-SE" sz="1400" dirty="0">
                <a:solidFill>
                  <a:schemeClr val="tx1"/>
                </a:solidFill>
              </a:rPr>
              <a:t>Reservdelslogistik</a:t>
            </a:r>
          </a:p>
        </p:txBody>
      </p:sp>
      <p:sp>
        <p:nvSpPr>
          <p:cNvPr id="8" name="Pratbubbla till höger 7">
            <a:extLst>
              <a:ext uri="{FF2B5EF4-FFF2-40B4-BE49-F238E27FC236}">
                <a16:creationId xmlns:a16="http://schemas.microsoft.com/office/drawing/2014/main" id="{A7405BD8-A9DC-C1A0-E76E-F44ECA5EB5BF}"/>
              </a:ext>
            </a:extLst>
          </p:cNvPr>
          <p:cNvSpPr/>
          <p:nvPr/>
        </p:nvSpPr>
        <p:spPr>
          <a:xfrm>
            <a:off x="0" y="3056639"/>
            <a:ext cx="3911597" cy="1771953"/>
          </a:xfrm>
          <a:prstGeom prst="rightArrowCallout">
            <a:avLst>
              <a:gd name="adj1" fmla="val 20087"/>
              <a:gd name="adj2" fmla="val 17630"/>
              <a:gd name="adj3" fmla="val 11489"/>
              <a:gd name="adj4" fmla="val 89083"/>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sz="1400" dirty="0">
                <a:solidFill>
                  <a:schemeClr val="tx1"/>
                </a:solidFill>
              </a:rPr>
              <a:t>Utnyttjande av existerande linjär infrastruktur</a:t>
            </a:r>
          </a:p>
          <a:p>
            <a:pPr marL="285750" indent="-285750">
              <a:buFont typeface="Arial" panose="020B0604020202020204" pitchFamily="34" charset="0"/>
              <a:buChar char="•"/>
            </a:pPr>
            <a:r>
              <a:rPr lang="sv-SE" sz="1400" dirty="0">
                <a:solidFill>
                  <a:schemeClr val="tx1"/>
                </a:solidFill>
              </a:rPr>
              <a:t>Skapa ny infrastruktur för </a:t>
            </a:r>
            <a:r>
              <a:rPr lang="sv-SE" sz="1400" dirty="0" err="1">
                <a:solidFill>
                  <a:schemeClr val="tx1"/>
                </a:solidFill>
              </a:rPr>
              <a:t>redistribution</a:t>
            </a:r>
            <a:endParaRPr lang="sv-SE" sz="1400" dirty="0">
              <a:solidFill>
                <a:schemeClr val="tx1"/>
              </a:solidFill>
            </a:endParaRPr>
          </a:p>
          <a:p>
            <a:pPr marL="285750" indent="-285750">
              <a:buFont typeface="Arial" panose="020B0604020202020204" pitchFamily="34" charset="0"/>
              <a:buChar char="•"/>
            </a:pPr>
            <a:r>
              <a:rPr lang="sv-SE" sz="1400" dirty="0">
                <a:solidFill>
                  <a:schemeClr val="tx1"/>
                </a:solidFill>
              </a:rPr>
              <a:t>Osäkerhet i tillgång på produkter</a:t>
            </a:r>
          </a:p>
          <a:p>
            <a:pPr marL="285750" indent="-285750">
              <a:buFont typeface="Arial" panose="020B0604020202020204" pitchFamily="34" charset="0"/>
              <a:buChar char="•"/>
            </a:pPr>
            <a:r>
              <a:rPr lang="sv-SE" sz="1400" dirty="0">
                <a:solidFill>
                  <a:schemeClr val="tx1"/>
                </a:solidFill>
              </a:rPr>
              <a:t>Höga </a:t>
            </a:r>
            <a:r>
              <a:rPr lang="sv-SE" sz="1400" dirty="0" err="1">
                <a:solidFill>
                  <a:schemeClr val="tx1"/>
                </a:solidFill>
              </a:rPr>
              <a:t>redistributionskostnader</a:t>
            </a:r>
            <a:endParaRPr lang="sv-SE" sz="1400" dirty="0">
              <a:solidFill>
                <a:schemeClr val="tx1"/>
              </a:solidFill>
            </a:endParaRPr>
          </a:p>
          <a:p>
            <a:pPr marL="285750" indent="-285750">
              <a:buFont typeface="Arial" panose="020B0604020202020204" pitchFamily="34" charset="0"/>
              <a:buChar char="•"/>
            </a:pPr>
            <a:r>
              <a:rPr lang="sv-SE" sz="1400" dirty="0">
                <a:solidFill>
                  <a:schemeClr val="tx1"/>
                </a:solidFill>
              </a:rPr>
              <a:t>Förstå samspelet mellan försäljning av cirkulära och linjära produkter</a:t>
            </a:r>
          </a:p>
        </p:txBody>
      </p:sp>
    </p:spTree>
    <p:extLst>
      <p:ext uri="{BB962C8B-B14F-4D97-AF65-F5344CB8AC3E}">
        <p14:creationId xmlns:p14="http://schemas.microsoft.com/office/powerpoint/2010/main" val="163620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5E300B-6FD7-5DB6-A6DD-25C62E776392}"/>
            </a:ext>
          </a:extLst>
        </p:cNvPr>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textruta 3">
            <a:extLst>
              <a:ext uri="{FF2B5EF4-FFF2-40B4-BE49-F238E27FC236}">
                <a16:creationId xmlns:a16="http://schemas.microsoft.com/office/drawing/2014/main" id="{67E6CBD4-F855-C236-DBE1-A98CC3E79C5A}"/>
              </a:ext>
            </a:extLst>
          </p:cNvPr>
          <p:cNvGraphicFramePr/>
          <p:nvPr>
            <p:extLst>
              <p:ext uri="{D42A27DB-BD31-4B8C-83A1-F6EECF244321}">
                <p14:modId xmlns:p14="http://schemas.microsoft.com/office/powerpoint/2010/main" val="385492265"/>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ruta 2">
            <a:extLst>
              <a:ext uri="{FF2B5EF4-FFF2-40B4-BE49-F238E27FC236}">
                <a16:creationId xmlns:a16="http://schemas.microsoft.com/office/drawing/2014/main" id="{72A15883-26E5-8795-B0B3-E787B4FBF7E9}"/>
              </a:ext>
            </a:extLst>
          </p:cNvPr>
          <p:cNvSpPr txBox="1"/>
          <p:nvPr/>
        </p:nvSpPr>
        <p:spPr>
          <a:xfrm>
            <a:off x="976182" y="660585"/>
            <a:ext cx="7968781"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Några</a:t>
            </a:r>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lärdomar</a:t>
            </a:r>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från</a:t>
            </a:r>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projektet</a:t>
            </a:r>
            <a:endParaRPr kumimoji="0" lang="sv-SE" sz="36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ruta 4">
            <a:extLst>
              <a:ext uri="{FF2B5EF4-FFF2-40B4-BE49-F238E27FC236}">
                <a16:creationId xmlns:a16="http://schemas.microsoft.com/office/drawing/2014/main" id="{D161C782-2DBC-FCD3-DA26-92A0649BC39F}"/>
              </a:ext>
            </a:extLst>
          </p:cNvPr>
          <p:cNvSpPr txBox="1"/>
          <p:nvPr/>
        </p:nvSpPr>
        <p:spPr>
          <a:xfrm rot="20863518">
            <a:off x="3949426" y="3450840"/>
            <a:ext cx="1779145" cy="369332"/>
          </a:xfrm>
          <a:prstGeom prst="rect">
            <a:avLst/>
          </a:prstGeom>
          <a:solidFill>
            <a:schemeClr val="bg2"/>
          </a:solidFill>
        </p:spPr>
        <p:txBody>
          <a:bodyPr wrap="square" rtlCol="0">
            <a:spAutoFit/>
          </a:bodyPr>
          <a:lstStyle/>
          <a:p>
            <a:r>
              <a:rPr lang="sv-SE" dirty="0"/>
              <a:t>Gräv där du står</a:t>
            </a:r>
          </a:p>
        </p:txBody>
      </p:sp>
      <p:sp>
        <p:nvSpPr>
          <p:cNvPr id="7" name="textruta 6">
            <a:extLst>
              <a:ext uri="{FF2B5EF4-FFF2-40B4-BE49-F238E27FC236}">
                <a16:creationId xmlns:a16="http://schemas.microsoft.com/office/drawing/2014/main" id="{2148F2C6-3655-6B9C-9CA1-321C631D3E3B}"/>
              </a:ext>
            </a:extLst>
          </p:cNvPr>
          <p:cNvSpPr txBox="1"/>
          <p:nvPr/>
        </p:nvSpPr>
        <p:spPr>
          <a:xfrm rot="20981587">
            <a:off x="8944963" y="3674986"/>
            <a:ext cx="2951747" cy="369332"/>
          </a:xfrm>
          <a:prstGeom prst="rect">
            <a:avLst/>
          </a:prstGeom>
          <a:solidFill>
            <a:schemeClr val="bg2"/>
          </a:solidFill>
        </p:spPr>
        <p:txBody>
          <a:bodyPr wrap="square" rtlCol="0">
            <a:spAutoFit/>
          </a:bodyPr>
          <a:lstStyle/>
          <a:p>
            <a:r>
              <a:rPr lang="sv-SE" dirty="0"/>
              <a:t>Förstå din roll i ekosystemet</a:t>
            </a:r>
          </a:p>
        </p:txBody>
      </p:sp>
      <p:sp>
        <p:nvSpPr>
          <p:cNvPr id="8" name="textruta 7">
            <a:extLst>
              <a:ext uri="{FF2B5EF4-FFF2-40B4-BE49-F238E27FC236}">
                <a16:creationId xmlns:a16="http://schemas.microsoft.com/office/drawing/2014/main" id="{2D911F55-919B-4CF7-D056-5CF6FACF5528}"/>
              </a:ext>
            </a:extLst>
          </p:cNvPr>
          <p:cNvSpPr txBox="1"/>
          <p:nvPr/>
        </p:nvSpPr>
        <p:spPr>
          <a:xfrm rot="20618123">
            <a:off x="3565643" y="5541818"/>
            <a:ext cx="2462081" cy="369332"/>
          </a:xfrm>
          <a:prstGeom prst="rect">
            <a:avLst/>
          </a:prstGeom>
          <a:solidFill>
            <a:schemeClr val="bg2"/>
          </a:solidFill>
        </p:spPr>
        <p:txBody>
          <a:bodyPr wrap="square" rtlCol="0">
            <a:spAutoFit/>
          </a:bodyPr>
          <a:lstStyle/>
          <a:p>
            <a:r>
              <a:rPr lang="sv-SE" dirty="0"/>
              <a:t>Test, lär och reflektera</a:t>
            </a:r>
          </a:p>
        </p:txBody>
      </p:sp>
      <p:sp>
        <p:nvSpPr>
          <p:cNvPr id="9" name="textruta 8">
            <a:extLst>
              <a:ext uri="{FF2B5EF4-FFF2-40B4-BE49-F238E27FC236}">
                <a16:creationId xmlns:a16="http://schemas.microsoft.com/office/drawing/2014/main" id="{47E9841B-D6F6-3665-D482-5E55C1C465D8}"/>
              </a:ext>
            </a:extLst>
          </p:cNvPr>
          <p:cNvSpPr txBox="1"/>
          <p:nvPr/>
        </p:nvSpPr>
        <p:spPr>
          <a:xfrm rot="20745531">
            <a:off x="8765099" y="5662681"/>
            <a:ext cx="2310063" cy="369332"/>
          </a:xfrm>
          <a:prstGeom prst="rect">
            <a:avLst/>
          </a:prstGeom>
          <a:solidFill>
            <a:schemeClr val="bg2"/>
          </a:solidFill>
        </p:spPr>
        <p:txBody>
          <a:bodyPr wrap="square" rtlCol="0">
            <a:spAutoFit/>
          </a:bodyPr>
          <a:lstStyle/>
          <a:p>
            <a:r>
              <a:rPr lang="sv-SE" dirty="0"/>
              <a:t>Synliggör kostnader</a:t>
            </a:r>
          </a:p>
        </p:txBody>
      </p:sp>
    </p:spTree>
    <p:extLst>
      <p:ext uri="{BB962C8B-B14F-4D97-AF65-F5344CB8AC3E}">
        <p14:creationId xmlns:p14="http://schemas.microsoft.com/office/powerpoint/2010/main" val="370071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6A6AA-14DE-880B-93E0-3F55932062FE}"/>
            </a:ext>
          </a:extLst>
        </p:cNvPr>
        <p:cNvGrpSpPr/>
        <p:nvPr/>
      </p:nvGrpSpPr>
      <p:grpSpPr>
        <a:xfrm>
          <a:off x="0" y="0"/>
          <a:ext cx="0" cy="0"/>
          <a:chOff x="0" y="0"/>
          <a:chExt cx="0" cy="0"/>
        </a:xfrm>
      </p:grpSpPr>
      <p:graphicFrame>
        <p:nvGraphicFramePr>
          <p:cNvPr id="19" name="textruta 3">
            <a:extLst>
              <a:ext uri="{FF2B5EF4-FFF2-40B4-BE49-F238E27FC236}">
                <a16:creationId xmlns:a16="http://schemas.microsoft.com/office/drawing/2014/main" id="{C6672FC2-5AD3-4457-BE9F-64BE0B6F42D3}"/>
              </a:ext>
            </a:extLst>
          </p:cNvPr>
          <p:cNvGraphicFramePr/>
          <p:nvPr>
            <p:extLst>
              <p:ext uri="{D42A27DB-BD31-4B8C-83A1-F6EECF244321}">
                <p14:modId xmlns:p14="http://schemas.microsoft.com/office/powerpoint/2010/main" val="81032464"/>
              </p:ext>
            </p:extLst>
          </p:nvPr>
        </p:nvGraphicFramePr>
        <p:xfrm>
          <a:off x="359230" y="1337036"/>
          <a:ext cx="51126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ruta 4">
            <a:extLst>
              <a:ext uri="{FF2B5EF4-FFF2-40B4-BE49-F238E27FC236}">
                <a16:creationId xmlns:a16="http://schemas.microsoft.com/office/drawing/2014/main" id="{2BDBCC25-5A17-2260-E421-5A44013BCC5E}"/>
              </a:ext>
            </a:extLst>
          </p:cNvPr>
          <p:cNvSpPr txBox="1"/>
          <p:nvPr/>
        </p:nvSpPr>
        <p:spPr>
          <a:xfrm>
            <a:off x="1450385" y="1234730"/>
            <a:ext cx="2930346" cy="523220"/>
          </a:xfrm>
          <a:prstGeom prst="rect">
            <a:avLst/>
          </a:prstGeom>
          <a:solidFill>
            <a:schemeClr val="bg2"/>
          </a:solidFill>
        </p:spPr>
        <p:txBody>
          <a:bodyPr wrap="square" rtlCol="0">
            <a:spAutoFit/>
          </a:bodyPr>
          <a:lstStyle/>
          <a:p>
            <a:r>
              <a:rPr lang="sv-SE" sz="2800" dirty="0"/>
              <a:t>”Gräv där du står”</a:t>
            </a:r>
          </a:p>
        </p:txBody>
      </p:sp>
      <p:sp>
        <p:nvSpPr>
          <p:cNvPr id="2" name="Platshållare för innehåll 2">
            <a:extLst>
              <a:ext uri="{FF2B5EF4-FFF2-40B4-BE49-F238E27FC236}">
                <a16:creationId xmlns:a16="http://schemas.microsoft.com/office/drawing/2014/main" id="{B4FF35D1-93BE-0728-04F4-313BC958EC99}"/>
              </a:ext>
            </a:extLst>
          </p:cNvPr>
          <p:cNvSpPr>
            <a:spLocks noGrp="1"/>
          </p:cNvSpPr>
          <p:nvPr>
            <p:ph idx="1"/>
          </p:nvPr>
        </p:nvSpPr>
        <p:spPr>
          <a:xfrm>
            <a:off x="5964767" y="813816"/>
            <a:ext cx="6017922" cy="5230368"/>
          </a:xfrm>
        </p:spPr>
        <p:txBody>
          <a:bodyPr anchor="ctr">
            <a:normAutofit/>
          </a:bodyPr>
          <a:lstStyle/>
          <a:p>
            <a:pPr marL="0" indent="0">
              <a:buNone/>
            </a:pPr>
            <a:r>
              <a:rPr lang="sv-SE" sz="2000" dirty="0">
                <a:solidFill>
                  <a:schemeClr val="tx2"/>
                </a:solidFill>
              </a:rPr>
              <a:t>Några exempel:</a:t>
            </a:r>
          </a:p>
          <a:p>
            <a:pPr marL="0" indent="0">
              <a:buNone/>
            </a:pPr>
            <a:endParaRPr lang="sv-SE" sz="2000" dirty="0">
              <a:solidFill>
                <a:schemeClr val="tx2"/>
              </a:solidFill>
            </a:endParaRPr>
          </a:p>
          <a:p>
            <a:pPr lvl="1"/>
            <a:r>
              <a:rPr lang="sv-SE" sz="2000" dirty="0">
                <a:solidFill>
                  <a:schemeClr val="tx2"/>
                </a:solidFill>
              </a:rPr>
              <a:t>Fysiska butiker – hur utnyttjar vi dem för kostnadseffektivitet och </a:t>
            </a:r>
            <a:r>
              <a:rPr lang="sv-SE" sz="2000" dirty="0" err="1">
                <a:solidFill>
                  <a:schemeClr val="tx2"/>
                </a:solidFill>
              </a:rPr>
              <a:t>convenience</a:t>
            </a:r>
            <a:r>
              <a:rPr lang="sv-SE" sz="2000" dirty="0">
                <a:solidFill>
                  <a:schemeClr val="tx2"/>
                </a:solidFill>
              </a:rPr>
              <a:t>?</a:t>
            </a:r>
          </a:p>
          <a:p>
            <a:pPr lvl="1"/>
            <a:r>
              <a:rPr lang="sv-SE" sz="2000" dirty="0">
                <a:solidFill>
                  <a:schemeClr val="tx2"/>
                </a:solidFill>
              </a:rPr>
              <a:t>Samarbeten med logistikleverantörer – hur kan resurser och kompetens hos dessa utnyttjas?</a:t>
            </a:r>
          </a:p>
          <a:p>
            <a:pPr lvl="1"/>
            <a:r>
              <a:rPr lang="sv-SE" sz="2000" dirty="0">
                <a:solidFill>
                  <a:schemeClr val="tx2"/>
                </a:solidFill>
              </a:rPr>
              <a:t>Linjära arbetssätt, processer, och IT-verktyg – På vilket sätt kan de utnyttjas?</a:t>
            </a:r>
          </a:p>
          <a:p>
            <a:pPr lvl="1"/>
            <a:r>
              <a:rPr lang="sv-SE" sz="2000" dirty="0">
                <a:solidFill>
                  <a:schemeClr val="tx2"/>
                </a:solidFill>
              </a:rPr>
              <a:t>…</a:t>
            </a:r>
          </a:p>
        </p:txBody>
      </p:sp>
      <p:cxnSp>
        <p:nvCxnSpPr>
          <p:cNvPr id="6" name="Rak 5">
            <a:extLst>
              <a:ext uri="{FF2B5EF4-FFF2-40B4-BE49-F238E27FC236}">
                <a16:creationId xmlns:a16="http://schemas.microsoft.com/office/drawing/2014/main" id="{8821316A-66C7-09CA-C410-5A88DC69D31A}"/>
              </a:ext>
            </a:extLst>
          </p:cNvPr>
          <p:cNvCxnSpPr/>
          <p:nvPr/>
        </p:nvCxnSpPr>
        <p:spPr>
          <a:xfrm>
            <a:off x="5471886" y="711200"/>
            <a:ext cx="0" cy="5617029"/>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3805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C6541-43B2-0DB0-200E-2D52F3B441D1}"/>
            </a:ext>
          </a:extLst>
        </p:cNvPr>
        <p:cNvGrpSpPr/>
        <p:nvPr/>
      </p:nvGrpSpPr>
      <p:grpSpPr>
        <a:xfrm>
          <a:off x="0" y="0"/>
          <a:ext cx="0" cy="0"/>
          <a:chOff x="0" y="0"/>
          <a:chExt cx="0" cy="0"/>
        </a:xfrm>
      </p:grpSpPr>
      <p:cxnSp>
        <p:nvCxnSpPr>
          <p:cNvPr id="6" name="Rak 5">
            <a:extLst>
              <a:ext uri="{FF2B5EF4-FFF2-40B4-BE49-F238E27FC236}">
                <a16:creationId xmlns:a16="http://schemas.microsoft.com/office/drawing/2014/main" id="{DF1BD75B-355A-D112-4902-C1808C501BCD}"/>
              </a:ext>
            </a:extLst>
          </p:cNvPr>
          <p:cNvCxnSpPr/>
          <p:nvPr/>
        </p:nvCxnSpPr>
        <p:spPr>
          <a:xfrm>
            <a:off x="5471886" y="711200"/>
            <a:ext cx="0" cy="5617029"/>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3" name="textruta 3">
            <a:extLst>
              <a:ext uri="{FF2B5EF4-FFF2-40B4-BE49-F238E27FC236}">
                <a16:creationId xmlns:a16="http://schemas.microsoft.com/office/drawing/2014/main" id="{261DE6B1-1450-2D5C-6CED-15F23417C7A7}"/>
              </a:ext>
            </a:extLst>
          </p:cNvPr>
          <p:cNvGraphicFramePr/>
          <p:nvPr>
            <p:extLst>
              <p:ext uri="{D42A27DB-BD31-4B8C-83A1-F6EECF244321}">
                <p14:modId xmlns:p14="http://schemas.microsoft.com/office/powerpoint/2010/main" val="4226203996"/>
              </p:ext>
            </p:extLst>
          </p:nvPr>
        </p:nvGraphicFramePr>
        <p:xfrm>
          <a:off x="0" y="1511373"/>
          <a:ext cx="6288314" cy="4111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ruta 3">
            <a:extLst>
              <a:ext uri="{FF2B5EF4-FFF2-40B4-BE49-F238E27FC236}">
                <a16:creationId xmlns:a16="http://schemas.microsoft.com/office/drawing/2014/main" id="{4BD571EB-6CC9-2EEB-2B57-EC5D142D23D1}"/>
              </a:ext>
            </a:extLst>
          </p:cNvPr>
          <p:cNvSpPr txBox="1"/>
          <p:nvPr/>
        </p:nvSpPr>
        <p:spPr>
          <a:xfrm>
            <a:off x="323883" y="1090459"/>
            <a:ext cx="4824120" cy="523220"/>
          </a:xfrm>
          <a:prstGeom prst="rect">
            <a:avLst/>
          </a:prstGeom>
          <a:solidFill>
            <a:schemeClr val="bg2"/>
          </a:solidFill>
        </p:spPr>
        <p:txBody>
          <a:bodyPr wrap="square" rtlCol="0">
            <a:spAutoFit/>
          </a:bodyPr>
          <a:lstStyle/>
          <a:p>
            <a:r>
              <a:rPr lang="sv-SE" sz="2800" dirty="0"/>
              <a:t>”Förstå din roll i ekosystemet”</a:t>
            </a:r>
          </a:p>
        </p:txBody>
      </p:sp>
      <p:sp>
        <p:nvSpPr>
          <p:cNvPr id="7" name="Platshållare för innehåll 2">
            <a:extLst>
              <a:ext uri="{FF2B5EF4-FFF2-40B4-BE49-F238E27FC236}">
                <a16:creationId xmlns:a16="http://schemas.microsoft.com/office/drawing/2014/main" id="{B7DEE29A-4E02-A703-E28D-2428BBD3ADF7}"/>
              </a:ext>
            </a:extLst>
          </p:cNvPr>
          <p:cNvSpPr txBox="1">
            <a:spLocks/>
          </p:cNvSpPr>
          <p:nvPr/>
        </p:nvSpPr>
        <p:spPr>
          <a:xfrm>
            <a:off x="5471887" y="774511"/>
            <a:ext cx="6396225" cy="558561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1800" dirty="0"/>
          </a:p>
          <a:p>
            <a:r>
              <a:rPr lang="sv-SE" sz="2000"/>
              <a:t>Förstå ekosystemet</a:t>
            </a:r>
            <a:endParaRPr lang="sv-SE" sz="2000" dirty="0"/>
          </a:p>
          <a:p>
            <a:pPr lvl="1"/>
            <a:r>
              <a:rPr lang="en-US" sz="1800" dirty="0"/>
              <a:t>Olika </a:t>
            </a:r>
            <a:r>
              <a:rPr lang="en-US" sz="1800" dirty="0" err="1"/>
              <a:t>aktörer</a:t>
            </a:r>
            <a:r>
              <a:rPr lang="en-US" sz="1800" dirty="0"/>
              <a:t> (</a:t>
            </a:r>
            <a:r>
              <a:rPr lang="en-US" sz="1800" dirty="0" err="1"/>
              <a:t>handelsföretag</a:t>
            </a:r>
            <a:r>
              <a:rPr lang="en-US" sz="1800" dirty="0"/>
              <a:t>, men </a:t>
            </a:r>
            <a:r>
              <a:rPr lang="en-US" sz="1800" dirty="0" err="1"/>
              <a:t>också</a:t>
            </a:r>
            <a:r>
              <a:rPr lang="en-US" sz="1800" dirty="0"/>
              <a:t> </a:t>
            </a:r>
            <a:r>
              <a:rPr lang="en-US" sz="1800" dirty="0" err="1"/>
              <a:t>t.ex</a:t>
            </a:r>
            <a:r>
              <a:rPr lang="en-US" sz="1800" dirty="0"/>
              <a:t>. </a:t>
            </a:r>
            <a:r>
              <a:rPr lang="en-US" sz="1800" dirty="0" err="1"/>
              <a:t>återvinningsbolag</a:t>
            </a:r>
            <a:r>
              <a:rPr lang="en-US" sz="1800" dirty="0"/>
              <a:t>, </a:t>
            </a:r>
            <a:r>
              <a:rPr lang="en-US" sz="1800" dirty="0" err="1"/>
              <a:t>techbolag</a:t>
            </a:r>
            <a:r>
              <a:rPr lang="en-US" sz="1800" dirty="0"/>
              <a:t> </a:t>
            </a:r>
            <a:r>
              <a:rPr lang="en-US" sz="1800" dirty="0" err="1"/>
              <a:t>och</a:t>
            </a:r>
            <a:r>
              <a:rPr lang="en-US" sz="1800" dirty="0"/>
              <a:t> </a:t>
            </a:r>
            <a:r>
              <a:rPr lang="en-US" sz="1800" dirty="0" err="1"/>
              <a:t>logistikleverantörer</a:t>
            </a:r>
            <a:r>
              <a:rPr lang="en-US" sz="1800" dirty="0"/>
              <a:t>)</a:t>
            </a:r>
          </a:p>
          <a:p>
            <a:pPr lvl="1"/>
            <a:r>
              <a:rPr lang="en-US" sz="1800" dirty="0"/>
              <a:t>Olika </a:t>
            </a:r>
            <a:r>
              <a:rPr lang="en-US" sz="1800" dirty="0" err="1"/>
              <a:t>agendor</a:t>
            </a:r>
            <a:r>
              <a:rPr lang="en-US" sz="1800" dirty="0"/>
              <a:t> (</a:t>
            </a:r>
            <a:r>
              <a:rPr lang="en-US" sz="1800" dirty="0" err="1"/>
              <a:t>ekonomiska</a:t>
            </a:r>
            <a:r>
              <a:rPr lang="en-US" sz="1800" dirty="0"/>
              <a:t>, </a:t>
            </a:r>
            <a:r>
              <a:rPr lang="en-US" sz="1800" dirty="0" err="1"/>
              <a:t>legala</a:t>
            </a:r>
            <a:r>
              <a:rPr lang="en-US" sz="1800" dirty="0"/>
              <a:t>, </a:t>
            </a:r>
            <a:r>
              <a:rPr lang="en-US" sz="1800" dirty="0" err="1"/>
              <a:t>sociala</a:t>
            </a:r>
            <a:r>
              <a:rPr lang="en-US" sz="1800" dirty="0"/>
              <a:t>, </a:t>
            </a:r>
            <a:r>
              <a:rPr lang="en-US" sz="1800" dirty="0" err="1"/>
              <a:t>etc</a:t>
            </a:r>
            <a:r>
              <a:rPr lang="en-US" sz="1800" dirty="0"/>
              <a:t>)</a:t>
            </a:r>
          </a:p>
          <a:p>
            <a:pPr marL="571500" lvl="1" indent="0">
              <a:buFont typeface="Arial" panose="020B0604020202020204" pitchFamily="34" charset="0"/>
              <a:buNone/>
            </a:pPr>
            <a:endParaRPr lang="en-US" sz="1800" i="1" dirty="0"/>
          </a:p>
          <a:p>
            <a:pPr marL="342900"/>
            <a:r>
              <a:rPr lang="en-US" sz="2000" dirty="0" err="1"/>
              <a:t>Positionera</a:t>
            </a:r>
            <a:r>
              <a:rPr lang="en-US" sz="2000" dirty="0"/>
              <a:t> </a:t>
            </a:r>
            <a:r>
              <a:rPr lang="en-US" sz="2000" dirty="0" err="1"/>
              <a:t>genom</a:t>
            </a:r>
            <a:r>
              <a:rPr lang="en-US" sz="2000" dirty="0"/>
              <a:t> </a:t>
            </a:r>
            <a:r>
              <a:rPr lang="en-US" sz="2000" dirty="0" err="1"/>
              <a:t>att</a:t>
            </a:r>
            <a:r>
              <a:rPr lang="en-US" sz="2000" dirty="0"/>
              <a:t> </a:t>
            </a:r>
            <a:r>
              <a:rPr lang="en-US" sz="2000" dirty="0" err="1"/>
              <a:t>göra</a:t>
            </a:r>
            <a:r>
              <a:rPr lang="en-US" sz="2000" dirty="0"/>
              <a:t> </a:t>
            </a:r>
            <a:r>
              <a:rPr lang="en-US" sz="2000" dirty="0" err="1"/>
              <a:t>val</a:t>
            </a:r>
            <a:r>
              <a:rPr lang="en-US" sz="2000" dirty="0"/>
              <a:t>:</a:t>
            </a:r>
          </a:p>
          <a:p>
            <a:pPr marL="800100" lvl="1"/>
            <a:r>
              <a:rPr lang="en-US" sz="1800" dirty="0"/>
              <a:t>Care of Carl </a:t>
            </a:r>
            <a:r>
              <a:rPr lang="en-US" sz="1800" dirty="0" err="1"/>
              <a:t>säljer</a:t>
            </a:r>
            <a:r>
              <a:rPr lang="en-US" sz="1800" dirty="0"/>
              <a:t> </a:t>
            </a:r>
            <a:r>
              <a:rPr lang="en-US" sz="1800" dirty="0" err="1"/>
              <a:t>endast</a:t>
            </a:r>
            <a:r>
              <a:rPr lang="en-US" sz="1800" dirty="0"/>
              <a:t> second-hand </a:t>
            </a:r>
            <a:r>
              <a:rPr lang="en-US" sz="1800" dirty="0" err="1"/>
              <a:t>produkter</a:t>
            </a:r>
            <a:r>
              <a:rPr lang="en-US" sz="1800" dirty="0"/>
              <a:t> med </a:t>
            </a:r>
            <a:r>
              <a:rPr lang="en-US" sz="1800" dirty="0" err="1"/>
              <a:t>hög</a:t>
            </a:r>
            <a:r>
              <a:rPr lang="en-US" sz="1800" dirty="0"/>
              <a:t> </a:t>
            </a:r>
            <a:r>
              <a:rPr lang="en-US" sz="1800" dirty="0" err="1"/>
              <a:t>prispunkt</a:t>
            </a:r>
            <a:r>
              <a:rPr lang="en-US" sz="1800" dirty="0"/>
              <a:t>, </a:t>
            </a:r>
          </a:p>
          <a:p>
            <a:pPr marL="800100" lvl="1"/>
            <a:r>
              <a:rPr lang="en-US" sz="1800" dirty="0" err="1"/>
              <a:t>PoP</a:t>
            </a:r>
            <a:r>
              <a:rPr lang="en-US" sz="1800" dirty="0"/>
              <a:t> </a:t>
            </a:r>
            <a:r>
              <a:rPr lang="en-US" sz="1800" dirty="0" err="1"/>
              <a:t>samlar</a:t>
            </a:r>
            <a:r>
              <a:rPr lang="en-US" sz="1800" dirty="0"/>
              <a:t> in </a:t>
            </a:r>
            <a:r>
              <a:rPr lang="en-US" sz="1800" dirty="0" err="1"/>
              <a:t>och</a:t>
            </a:r>
            <a:r>
              <a:rPr lang="en-US" sz="1800" dirty="0"/>
              <a:t> </a:t>
            </a:r>
            <a:r>
              <a:rPr lang="en-US" sz="1800" dirty="0" err="1"/>
              <a:t>säljer</a:t>
            </a:r>
            <a:r>
              <a:rPr lang="en-US" sz="1800" dirty="0"/>
              <a:t> </a:t>
            </a:r>
            <a:r>
              <a:rPr lang="en-US" sz="1800" dirty="0" err="1"/>
              <a:t>endast</a:t>
            </a:r>
            <a:r>
              <a:rPr lang="en-US" sz="1800" dirty="0"/>
              <a:t> </a:t>
            </a:r>
            <a:r>
              <a:rPr lang="en-US" sz="1800" dirty="0" err="1"/>
              <a:t>sina</a:t>
            </a:r>
            <a:r>
              <a:rPr lang="en-US" sz="1800" dirty="0"/>
              <a:t> </a:t>
            </a:r>
            <a:r>
              <a:rPr lang="en-US" sz="1800" dirty="0" err="1"/>
              <a:t>egna</a:t>
            </a:r>
            <a:r>
              <a:rPr lang="en-US" sz="1800" dirty="0"/>
              <a:t> </a:t>
            </a:r>
            <a:r>
              <a:rPr lang="en-US" sz="1800" dirty="0" err="1"/>
              <a:t>produkter</a:t>
            </a:r>
            <a:r>
              <a:rPr lang="en-US" sz="1800" dirty="0"/>
              <a:t>, </a:t>
            </a:r>
            <a:r>
              <a:rPr lang="en-US" sz="1800" dirty="0" err="1"/>
              <a:t>och</a:t>
            </a:r>
            <a:endParaRPr lang="en-US" sz="1800" dirty="0"/>
          </a:p>
          <a:p>
            <a:pPr marL="800100" lvl="1"/>
            <a:r>
              <a:rPr lang="en-US" sz="1800" dirty="0"/>
              <a:t>Stadium </a:t>
            </a:r>
            <a:r>
              <a:rPr lang="en-US" sz="1800" dirty="0" err="1"/>
              <a:t>är</a:t>
            </a:r>
            <a:r>
              <a:rPr lang="en-US" sz="1800" dirty="0"/>
              <a:t> del av </a:t>
            </a:r>
            <a:r>
              <a:rPr lang="en-US" sz="1800" dirty="0" err="1"/>
              <a:t>en</a:t>
            </a:r>
            <a:r>
              <a:rPr lang="en-US" sz="1800" dirty="0"/>
              <a:t> </a:t>
            </a:r>
            <a:r>
              <a:rPr lang="en-US" sz="1800" dirty="0" err="1"/>
              <a:t>välgörenhetsmodell</a:t>
            </a:r>
            <a:endParaRPr lang="en-US" sz="1800" dirty="0"/>
          </a:p>
          <a:p>
            <a:pPr marL="800100" lvl="1"/>
            <a:r>
              <a:rPr lang="en-US" sz="1400" dirty="0"/>
              <a:t>…</a:t>
            </a:r>
          </a:p>
          <a:p>
            <a:pPr marL="342900"/>
            <a:endParaRPr lang="en-US" sz="2200" dirty="0"/>
          </a:p>
          <a:p>
            <a:pPr marL="342900"/>
            <a:r>
              <a:rPr lang="en-US" sz="2000" dirty="0" err="1"/>
              <a:t>Förstå</a:t>
            </a:r>
            <a:r>
              <a:rPr lang="en-US" sz="2000" dirty="0"/>
              <a:t> det </a:t>
            </a:r>
            <a:r>
              <a:rPr lang="en-US" sz="2000" dirty="0" err="1"/>
              <a:t>egna</a:t>
            </a:r>
            <a:r>
              <a:rPr lang="en-US" sz="2000" dirty="0"/>
              <a:t> “</a:t>
            </a:r>
            <a:r>
              <a:rPr lang="en-US" sz="2000" dirty="0" err="1"/>
              <a:t>existensberättigandet</a:t>
            </a:r>
            <a:r>
              <a:rPr lang="en-US" sz="2000" dirty="0"/>
              <a:t>”</a:t>
            </a:r>
          </a:p>
          <a:p>
            <a:pPr marL="800100" lvl="1"/>
            <a:r>
              <a:rPr lang="en-US" sz="1800" dirty="0"/>
              <a:t>Hur </a:t>
            </a:r>
            <a:r>
              <a:rPr lang="en-US" sz="1800" dirty="0" err="1"/>
              <a:t>skapar</a:t>
            </a:r>
            <a:r>
              <a:rPr lang="en-US" sz="1800" dirty="0"/>
              <a:t> vi </a:t>
            </a:r>
            <a:r>
              <a:rPr lang="en-US" sz="1800" dirty="0" err="1"/>
              <a:t>värde</a:t>
            </a:r>
            <a:r>
              <a:rPr lang="en-US" sz="1800" dirty="0"/>
              <a:t> </a:t>
            </a:r>
            <a:r>
              <a:rPr lang="en-US" sz="1800" dirty="0" err="1"/>
              <a:t>och</a:t>
            </a:r>
            <a:r>
              <a:rPr lang="en-US" sz="1800" dirty="0"/>
              <a:t> </a:t>
            </a:r>
            <a:r>
              <a:rPr lang="en-US" sz="1800" dirty="0" err="1"/>
              <a:t>tjänar</a:t>
            </a:r>
            <a:r>
              <a:rPr lang="en-US" sz="1800" dirty="0"/>
              <a:t> </a:t>
            </a:r>
            <a:r>
              <a:rPr lang="en-US" sz="1800" dirty="0" err="1"/>
              <a:t>pengar</a:t>
            </a:r>
            <a:r>
              <a:rPr lang="en-US" sz="1800" dirty="0"/>
              <a:t>?</a:t>
            </a:r>
          </a:p>
          <a:p>
            <a:pPr marL="800100" lvl="1"/>
            <a:r>
              <a:rPr lang="en-US" sz="1800" dirty="0"/>
              <a:t>Vilken roll </a:t>
            </a:r>
            <a:r>
              <a:rPr lang="en-US" sz="1800" dirty="0" err="1"/>
              <a:t>har</a:t>
            </a:r>
            <a:r>
              <a:rPr lang="en-US" sz="1800" dirty="0"/>
              <a:t> vi </a:t>
            </a:r>
            <a:r>
              <a:rPr lang="en-US" sz="1800" dirty="0" err="1"/>
              <a:t>i</a:t>
            </a:r>
            <a:r>
              <a:rPr lang="en-US" sz="1800" dirty="0"/>
              <a:t> </a:t>
            </a:r>
            <a:r>
              <a:rPr lang="en-US" sz="1800" dirty="0" err="1"/>
              <a:t>ekosystemet</a:t>
            </a:r>
            <a:r>
              <a:rPr lang="en-US" sz="1800" dirty="0"/>
              <a:t> </a:t>
            </a:r>
            <a:r>
              <a:rPr lang="en-US" sz="1800" dirty="0" err="1"/>
              <a:t>gällande</a:t>
            </a:r>
            <a:r>
              <a:rPr lang="en-US" sz="1800" dirty="0"/>
              <a:t> </a:t>
            </a:r>
            <a:r>
              <a:rPr lang="en-US" sz="1800" dirty="0" err="1"/>
              <a:t>ansvar</a:t>
            </a:r>
            <a:r>
              <a:rPr lang="en-US" sz="1800" dirty="0"/>
              <a:t>, </a:t>
            </a:r>
            <a:r>
              <a:rPr lang="en-US" sz="1800" dirty="0" err="1"/>
              <a:t>uppgifter</a:t>
            </a:r>
            <a:r>
              <a:rPr lang="en-US" sz="1800" dirty="0"/>
              <a:t> etc.</a:t>
            </a:r>
          </a:p>
          <a:p>
            <a:pPr marL="571500" lvl="1" indent="0">
              <a:buNone/>
            </a:pPr>
            <a:r>
              <a:rPr lang="en-US" sz="1800" dirty="0"/>
              <a:t>	</a:t>
            </a:r>
            <a:r>
              <a:rPr lang="en-US" sz="1800" i="1" dirty="0"/>
              <a:t>-&gt; </a:t>
            </a:r>
            <a:r>
              <a:rPr lang="en-US" sz="1800" i="1" dirty="0" err="1"/>
              <a:t>Dvs</a:t>
            </a:r>
            <a:r>
              <a:rPr lang="en-US" sz="1800" i="1" dirty="0"/>
              <a:t> </a:t>
            </a:r>
            <a:r>
              <a:rPr lang="en-US" sz="1800" i="1" dirty="0" err="1"/>
              <a:t>utveckla</a:t>
            </a:r>
            <a:r>
              <a:rPr lang="en-US" sz="1800" i="1" dirty="0"/>
              <a:t> den </a:t>
            </a:r>
            <a:r>
              <a:rPr lang="en-US" sz="1800" i="1" dirty="0" err="1"/>
              <a:t>cirkulära</a:t>
            </a:r>
            <a:r>
              <a:rPr lang="en-US" sz="1800" i="1" dirty="0"/>
              <a:t> </a:t>
            </a:r>
            <a:r>
              <a:rPr lang="en-US" sz="1800" i="1" dirty="0" err="1"/>
              <a:t>affärsmodellen</a:t>
            </a:r>
            <a:endParaRPr lang="en-US" sz="1800" i="1" dirty="0"/>
          </a:p>
          <a:p>
            <a:pPr marL="800100" lvl="1"/>
            <a:endParaRPr lang="sv-SE" sz="1800" dirty="0"/>
          </a:p>
        </p:txBody>
      </p:sp>
      <p:pic>
        <p:nvPicPr>
          <p:cNvPr id="10" name="Bildobjekt 9">
            <a:extLst>
              <a:ext uri="{FF2B5EF4-FFF2-40B4-BE49-F238E27FC236}">
                <a16:creationId xmlns:a16="http://schemas.microsoft.com/office/drawing/2014/main" id="{EC775DC6-318C-8741-8AC9-AF9F37BE1A26}"/>
              </a:ext>
            </a:extLst>
          </p:cNvPr>
          <p:cNvPicPr>
            <a:picLocks noChangeAspect="1"/>
          </p:cNvPicPr>
          <p:nvPr/>
        </p:nvPicPr>
        <p:blipFill>
          <a:blip r:embed="rId7"/>
          <a:stretch>
            <a:fillRect/>
          </a:stretch>
        </p:blipFill>
        <p:spPr>
          <a:xfrm>
            <a:off x="721474" y="4862286"/>
            <a:ext cx="3498190" cy="1741714"/>
          </a:xfrm>
          <a:prstGeom prst="rect">
            <a:avLst/>
          </a:prstGeom>
        </p:spPr>
      </p:pic>
    </p:spTree>
    <p:extLst>
      <p:ext uri="{BB962C8B-B14F-4D97-AF65-F5344CB8AC3E}">
        <p14:creationId xmlns:p14="http://schemas.microsoft.com/office/powerpoint/2010/main" val="286926125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Office-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3.xml><?xml version="1.0" encoding="utf-8"?>
<a:theme xmlns:a="http://schemas.openxmlformats.org/drawingml/2006/main" name="LiU - WHITE">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pt 2022 eng mall arbetsdokument" id="{C5D3AAF7-FD91-0641-82CA-992E61EA57B8}" vid="{85032A87-0283-8045-98F4-888B27CC8E59}"/>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0bb9b5c-2fb5-4be3-a946-4d09c8015fba" xsi:nil="true"/>
    <lcf76f155ced4ddcb4097134ff3c332f xmlns="202627ed-b822-43e7-810b-6e035845bee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ED43712BCE8F4C8B709B821B4CD31A" ma:contentTypeVersion="19" ma:contentTypeDescription="Create a new document." ma:contentTypeScope="" ma:versionID="e6199a4ecce74411ac3577e47a447e54">
  <xsd:schema xmlns:xsd="http://www.w3.org/2001/XMLSchema" xmlns:xs="http://www.w3.org/2001/XMLSchema" xmlns:p="http://schemas.microsoft.com/office/2006/metadata/properties" xmlns:ns2="60870c0b-a25f-4775-ba9b-aa3caf6f88a2" xmlns:ns3="00bb9b5c-2fb5-4be3-a946-4d09c8015fba" xmlns:ns4="202627ed-b822-43e7-810b-6e035845bee1" targetNamespace="http://schemas.microsoft.com/office/2006/metadata/properties" ma:root="true" ma:fieldsID="b9603c8bef7599d059bca95747599fbb" ns2:_="" ns3:_="" ns4:_="">
    <xsd:import namespace="60870c0b-a25f-4775-ba9b-aa3caf6f88a2"/>
    <xsd:import namespace="00bb9b5c-2fb5-4be3-a946-4d09c8015fba"/>
    <xsd:import namespace="202627ed-b822-43e7-810b-6e035845be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4:MediaLengthInSeconds" minOccurs="0"/>
                <xsd:element ref="ns4:lcf76f155ced4ddcb4097134ff3c332f" minOccurs="0"/>
                <xsd:element ref="ns3:TaxCatchAll" minOccurs="0"/>
                <xsd:element ref="ns4:MediaServiceObjectDetectorVersions" minOccurs="0"/>
                <xsd:element ref="ns4:MediaServiceSearchPropertie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70c0b-a25f-4775-ba9b-aa3caf6f88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bb9b5c-2fb5-4be3-a946-4d09c8015fb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fd5130-863a-4b87-9c34-16311d6b37a8}" ma:internalName="TaxCatchAll" ma:showField="CatchAllData" ma:web="00bb9b5c-2fb5-4be3-a946-4d09c8015fb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2627ed-b822-43e7-810b-6e035845bee1" elementFormDefault="qualified">
    <xsd:import namespace="http://schemas.microsoft.com/office/2006/documentManagement/types"/>
    <xsd:import namespace="http://schemas.microsoft.com/office/infopath/2007/PartnerControls"/>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d22d8c-a6e4-4d1e-a40f-ccff40717a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E374AC-2929-4BBB-9D32-816CB5E87436}">
  <ds:schemaRefs>
    <ds:schemaRef ds:uri="http://schemas.microsoft.com/office/2006/metadata/properties"/>
    <ds:schemaRef ds:uri="http://schemas.microsoft.com/office/infopath/2007/PartnerControls"/>
    <ds:schemaRef ds:uri="00bb9b5c-2fb5-4be3-a946-4d09c8015fba"/>
    <ds:schemaRef ds:uri="202627ed-b822-43e7-810b-6e035845bee1"/>
  </ds:schemaRefs>
</ds:datastoreItem>
</file>

<file path=customXml/itemProps2.xml><?xml version="1.0" encoding="utf-8"?>
<ds:datastoreItem xmlns:ds="http://schemas.openxmlformats.org/officeDocument/2006/customXml" ds:itemID="{CE122BAF-AF4E-4F06-9036-104DFF5B5BB0}">
  <ds:schemaRefs>
    <ds:schemaRef ds:uri="http://schemas.microsoft.com/sharepoint/v3/contenttype/forms"/>
  </ds:schemaRefs>
</ds:datastoreItem>
</file>

<file path=customXml/itemProps3.xml><?xml version="1.0" encoding="utf-8"?>
<ds:datastoreItem xmlns:ds="http://schemas.openxmlformats.org/officeDocument/2006/customXml" ds:itemID="{4AA25B04-8AE5-4824-B89D-E37568871761}"/>
</file>

<file path=docProps/app.xml><?xml version="1.0" encoding="utf-8"?>
<Properties xmlns="http://schemas.openxmlformats.org/officeDocument/2006/extended-properties" xmlns:vt="http://schemas.openxmlformats.org/officeDocument/2006/docPropsVTypes">
  <TotalTime>5556</TotalTime>
  <Words>1106</Words>
  <Application>Microsoft Office PowerPoint</Application>
  <PresentationFormat>Bredbild</PresentationFormat>
  <Paragraphs>157</Paragraphs>
  <Slides>12</Slides>
  <Notes>5</Notes>
  <HiddenSlides>0</HiddenSlides>
  <MMClips>0</MMClips>
  <ScaleCrop>false</ScaleCrop>
  <HeadingPairs>
    <vt:vector size="6" baseType="variant">
      <vt:variant>
        <vt:lpstr>Använt teckensnitt</vt:lpstr>
      </vt:variant>
      <vt:variant>
        <vt:i4>8</vt:i4>
      </vt:variant>
      <vt:variant>
        <vt:lpstr>Tema</vt:lpstr>
      </vt:variant>
      <vt:variant>
        <vt:i4>3</vt:i4>
      </vt:variant>
      <vt:variant>
        <vt:lpstr>Bildrubriker</vt:lpstr>
      </vt:variant>
      <vt:variant>
        <vt:i4>12</vt:i4>
      </vt:variant>
    </vt:vector>
  </HeadingPairs>
  <TitlesOfParts>
    <vt:vector size="23" baseType="lpstr">
      <vt:lpstr>Aptos</vt:lpstr>
      <vt:lpstr>Aptos Display</vt:lpstr>
      <vt:lpstr>Arial</vt:lpstr>
      <vt:lpstr>Calibri</vt:lpstr>
      <vt:lpstr>Calibri Light</vt:lpstr>
      <vt:lpstr>Georgia</vt:lpstr>
      <vt:lpstr>KorolevLiU Medium</vt:lpstr>
      <vt:lpstr>Times New Roman</vt:lpstr>
      <vt:lpstr>Office-tema</vt:lpstr>
      <vt:lpstr>1_Office-tema</vt:lpstr>
      <vt:lpstr>LiU - WHITE</vt:lpstr>
      <vt:lpstr>PowerPoint-presentation</vt:lpstr>
      <vt:lpstr>PowerPoint-presentation</vt:lpstr>
      <vt:lpstr>Målen i en cirkulär ekonomi </vt:lpstr>
      <vt:lpstr>PowerPoint-presentation</vt:lpstr>
      <vt:lpstr>PowerPoint-presentation</vt:lpstr>
      <vt:lpstr>Exempel på logistikutmaningar</vt:lpstr>
      <vt:lpstr>PowerPoint-presentation</vt:lpstr>
      <vt:lpstr>PowerPoint-presentation</vt:lpstr>
      <vt:lpstr>PowerPoint-presentation</vt:lpstr>
      <vt:lpstr>PowerPoint-presentation</vt:lpstr>
      <vt:lpstr>PowerPoint-presentation</vt:lpstr>
      <vt:lpstr>“Now this is not the end. It is not even the beginning of the end. But it is, perhaps, the end of the beginning.” (Winston Churchill)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Erik Sandberg</dc:creator>
  <cp:lastModifiedBy>Ylva Åkesson</cp:lastModifiedBy>
  <cp:revision>12</cp:revision>
  <dcterms:created xsi:type="dcterms:W3CDTF">2025-03-17T07:08:23Z</dcterms:created>
  <dcterms:modified xsi:type="dcterms:W3CDTF">2025-09-29T10:35:05Z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0x01010063ED43712BCE8F4C8B709B821B4CD31A</vt:lpwstr>
  </property>
  <property fmtid="{D5CDD505-2E9C-101B-9397-08002B2CF9AE}" pid="3" name="MediaServiceImageTags">
    <vt:lpwstr/>
  </property>
</Properties>
</file>