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18">
  <p:sldMasterIdLst>
    <p:sldMasterId id="2147483684" r:id="rId1"/>
  </p:sldMasterIdLst>
  <p:notesMasterIdLst>
    <p:notesMasterId r:id="rId26"/>
  </p:notesMasterIdLst>
  <p:handoutMasterIdLst>
    <p:handoutMasterId r:id="rId27"/>
  </p:handoutMasterIdLst>
  <p:sldIdLst>
    <p:sldId id="433" r:id="rId2"/>
    <p:sldId id="434" r:id="rId3"/>
    <p:sldId id="453" r:id="rId4"/>
    <p:sldId id="443" r:id="rId5"/>
    <p:sldId id="442" r:id="rId6"/>
    <p:sldId id="441" r:id="rId7"/>
    <p:sldId id="454" r:id="rId8"/>
    <p:sldId id="435" r:id="rId9"/>
    <p:sldId id="446" r:id="rId10"/>
    <p:sldId id="455" r:id="rId11"/>
    <p:sldId id="436" r:id="rId12"/>
    <p:sldId id="447" r:id="rId13"/>
    <p:sldId id="437" r:id="rId14"/>
    <p:sldId id="448" r:id="rId15"/>
    <p:sldId id="456" r:id="rId16"/>
    <p:sldId id="438" r:id="rId17"/>
    <p:sldId id="450" r:id="rId18"/>
    <p:sldId id="449" r:id="rId19"/>
    <p:sldId id="457" r:id="rId20"/>
    <p:sldId id="439" r:id="rId21"/>
    <p:sldId id="440" r:id="rId22"/>
    <p:sldId id="451" r:id="rId23"/>
    <p:sldId id="452" r:id="rId24"/>
    <p:sldId id="257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ers Bornhäll" initials="AB" lastIdx="1" clrIdx="0">
    <p:extLst>
      <p:ext uri="{19B8F6BF-5375-455C-9EA6-DF929625EA0E}">
        <p15:presenceInfo xmlns:p15="http://schemas.microsoft.com/office/powerpoint/2012/main" userId="5aee48328617b12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llanmörkt format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82408" autoAdjust="0"/>
  </p:normalViewPr>
  <p:slideViewPr>
    <p:cSldViewPr snapToGrid="0" snapToObjects="1">
      <p:cViewPr varScale="1">
        <p:scale>
          <a:sx n="133" d="100"/>
          <a:sy n="133" d="100"/>
        </p:scale>
        <p:origin x="1326" y="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G:\Min%20enhet\Artiklar\E-handelns%20f&#246;retagsdynamik\Output\survival_tables_14_Dec_2021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G:\Min%20enhet\Artiklar\E-handelns%20f&#246;retagsdynamik\Output\survival_tables_14_Dec_2021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G:\Min%20enhet\Artiklar\E-handelns%20f&#246;retagsdynamik\Output\survival_tables_14_Dec_2021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../embeddings/oleObject1.bin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3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percentStacked"/>
        <c:varyColors val="0"/>
        <c:ser>
          <c:idx val="0"/>
          <c:order val="0"/>
          <c:tx>
            <c:strRef>
              <c:f>'Births and deaths'!$G$28</c:f>
              <c:strCache>
                <c:ptCount val="1"/>
                <c:pt idx="0">
                  <c:v>E-handeln</c:v>
                </c:pt>
              </c:strCache>
            </c:strRef>
          </c:tx>
          <c:spPr>
            <a:solidFill>
              <a:srgbClr val="ACC2BA"/>
            </a:solidFill>
            <a:ln>
              <a:solidFill>
                <a:srgbClr val="ACC2BA"/>
              </a:solidFill>
            </a:ln>
            <a:effectLst/>
          </c:spPr>
          <c:cat>
            <c:numRef>
              <c:f>'Births and deaths'!$E$29:$E$49</c:f>
              <c:numCache>
                <c:formatCode>0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'Births and deaths'!$G$29:$G$49</c:f>
              <c:numCache>
                <c:formatCode>General</c:formatCode>
                <c:ptCount val="21"/>
                <c:pt idx="0">
                  <c:v>3.9840637450199202E-3</c:v>
                </c:pt>
                <c:pt idx="1">
                  <c:v>6.3578564940962763E-3</c:v>
                </c:pt>
                <c:pt idx="2">
                  <c:v>1.7142857142857144E-2</c:v>
                </c:pt>
                <c:pt idx="3">
                  <c:v>1.2248468941382326E-2</c:v>
                </c:pt>
                <c:pt idx="4">
                  <c:v>3.8204393505253103E-3</c:v>
                </c:pt>
                <c:pt idx="5">
                  <c:v>1.237432327919567E-2</c:v>
                </c:pt>
                <c:pt idx="6">
                  <c:v>2.6366559485530548E-2</c:v>
                </c:pt>
                <c:pt idx="7">
                  <c:v>2.8647568287808126E-2</c:v>
                </c:pt>
                <c:pt idx="8">
                  <c:v>3.3063006862133502E-2</c:v>
                </c:pt>
                <c:pt idx="9">
                  <c:v>5.7796508127633955E-2</c:v>
                </c:pt>
                <c:pt idx="10">
                  <c:v>7.2771376591873868E-2</c:v>
                </c:pt>
                <c:pt idx="11">
                  <c:v>7.2979493365500608E-2</c:v>
                </c:pt>
                <c:pt idx="12">
                  <c:v>0.11161991986262164</c:v>
                </c:pt>
                <c:pt idx="13">
                  <c:v>0.13895680521597392</c:v>
                </c:pt>
                <c:pt idx="14">
                  <c:v>0.15076923076923077</c:v>
                </c:pt>
                <c:pt idx="15">
                  <c:v>0.20166421928536465</c:v>
                </c:pt>
                <c:pt idx="16">
                  <c:v>0.19388258510113468</c:v>
                </c:pt>
                <c:pt idx="17">
                  <c:v>0.21439132577624445</c:v>
                </c:pt>
                <c:pt idx="18">
                  <c:v>0.26297049847405901</c:v>
                </c:pt>
                <c:pt idx="19">
                  <c:v>0.27526521496370743</c:v>
                </c:pt>
                <c:pt idx="20">
                  <c:v>0.25649145028499049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48-4AFD-A180-1B4F810B1BCD}"/>
            </c:ext>
          </c:extLst>
        </c:ser>
        <c:ser>
          <c:idx val="1"/>
          <c:order val="1"/>
          <c:tx>
            <c:strRef>
              <c:f>'Births and deaths'!$H$28</c:f>
              <c:strCache>
                <c:ptCount val="1"/>
                <c:pt idx="0">
                  <c:v>Detaljhandeln</c:v>
                </c:pt>
              </c:strCache>
            </c:strRef>
          </c:tx>
          <c:spPr>
            <a:solidFill>
              <a:srgbClr val="4E7F82"/>
            </a:solidFill>
            <a:ln>
              <a:noFill/>
            </a:ln>
            <a:effectLst/>
          </c:spPr>
          <c:cat>
            <c:numRef>
              <c:f>'Births and deaths'!$E$29:$E$49</c:f>
              <c:numCache>
                <c:formatCode>0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'Births and deaths'!$H$29:$H$49</c:f>
              <c:numCache>
                <c:formatCode>General</c:formatCode>
                <c:ptCount val="21"/>
                <c:pt idx="0">
                  <c:v>0.99601593625498008</c:v>
                </c:pt>
                <c:pt idx="1">
                  <c:v>0.99364214350590374</c:v>
                </c:pt>
                <c:pt idx="2">
                  <c:v>0.98285714285714287</c:v>
                </c:pt>
                <c:pt idx="3">
                  <c:v>0.98775153105861768</c:v>
                </c:pt>
                <c:pt idx="4">
                  <c:v>0.99617956064947466</c:v>
                </c:pt>
                <c:pt idx="5">
                  <c:v>0.98762567672080437</c:v>
                </c:pt>
                <c:pt idx="6">
                  <c:v>0.97363344051446943</c:v>
                </c:pt>
                <c:pt idx="7">
                  <c:v>0.97135243171219188</c:v>
                </c:pt>
                <c:pt idx="8">
                  <c:v>0.96693699313786652</c:v>
                </c:pt>
                <c:pt idx="9">
                  <c:v>0.94220349187236607</c:v>
                </c:pt>
                <c:pt idx="10">
                  <c:v>0.92722862340812617</c:v>
                </c:pt>
                <c:pt idx="11">
                  <c:v>0.92702050663449942</c:v>
                </c:pt>
                <c:pt idx="12">
                  <c:v>0.88838008013737835</c:v>
                </c:pt>
                <c:pt idx="13">
                  <c:v>0.86104319478402613</c:v>
                </c:pt>
                <c:pt idx="14">
                  <c:v>0.84923076923076923</c:v>
                </c:pt>
                <c:pt idx="15">
                  <c:v>0.79833578071463529</c:v>
                </c:pt>
                <c:pt idx="16">
                  <c:v>0.80611741489886535</c:v>
                </c:pt>
                <c:pt idx="17">
                  <c:v>0.78560867422375558</c:v>
                </c:pt>
                <c:pt idx="18">
                  <c:v>0.73702950152594104</c:v>
                </c:pt>
                <c:pt idx="19">
                  <c:v>0.72473478503629263</c:v>
                </c:pt>
                <c:pt idx="20">
                  <c:v>0.74350854971500946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48-4AFD-A180-1B4F810B1B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2134512"/>
        <c:axId val="202137008"/>
      </c:areaChart>
      <c:catAx>
        <c:axId val="202134512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sv-SE"/>
          </a:p>
        </c:txPr>
        <c:crossAx val="202137008"/>
        <c:crosses val="autoZero"/>
        <c:auto val="1"/>
        <c:lblAlgn val="ctr"/>
        <c:lblOffset val="100"/>
        <c:noMultiLvlLbl val="0"/>
      </c:catAx>
      <c:valAx>
        <c:axId val="20213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sv-SE"/>
          </a:p>
        </c:txPr>
        <c:crossAx val="2021345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sv-SE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Georgia" panose="02040502050405020303" pitchFamily="18" charset="0"/>
        </a:defRPr>
      </a:pPr>
      <a:endParaRPr lang="sv-S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ftg_ehandel_cohortgroups!$A$37</c:f>
              <c:strCache>
                <c:ptCount val="1"/>
                <c:pt idx="0">
                  <c:v>1998-2000</c:v>
                </c:pt>
              </c:strCache>
            </c:strRef>
          </c:tx>
          <c:spPr>
            <a:ln w="28575" cap="rnd">
              <a:solidFill>
                <a:srgbClr val="4E7F82"/>
              </a:solidFill>
              <a:round/>
            </a:ln>
            <a:effectLst/>
          </c:spPr>
          <c:marker>
            <c:symbol val="none"/>
          </c:marker>
          <c:cat>
            <c:numRef>
              <c:f>ftg_ehandel_cohortgroups!$C$36:$U$36</c:f>
              <c:numCache>
                <c:formatCode>General</c:formatCode>
                <c:ptCount val="1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</c:numCache>
            </c:numRef>
          </c:cat>
          <c:val>
            <c:numRef>
              <c:f>ftg_ehandel_cohortgroups!$C$37:$U$37</c:f>
              <c:numCache>
                <c:formatCode>0%</c:formatCode>
                <c:ptCount val="1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0.94117647058823528</c:v>
                </c:pt>
                <c:pt idx="4">
                  <c:v>0.88235294117647056</c:v>
                </c:pt>
                <c:pt idx="5">
                  <c:v>0.82352941176470584</c:v>
                </c:pt>
                <c:pt idx="6">
                  <c:v>0.79411764705882348</c:v>
                </c:pt>
                <c:pt idx="7">
                  <c:v>0.70588235294117652</c:v>
                </c:pt>
                <c:pt idx="8">
                  <c:v>0.55882352941176472</c:v>
                </c:pt>
                <c:pt idx="9">
                  <c:v>0.55882352941176472</c:v>
                </c:pt>
                <c:pt idx="10">
                  <c:v>0.5</c:v>
                </c:pt>
                <c:pt idx="11">
                  <c:v>0.5</c:v>
                </c:pt>
                <c:pt idx="12">
                  <c:v>0.47058823529411764</c:v>
                </c:pt>
                <c:pt idx="13">
                  <c:v>0.47058823529411764</c:v>
                </c:pt>
                <c:pt idx="14">
                  <c:v>0.47058823529411764</c:v>
                </c:pt>
                <c:pt idx="15">
                  <c:v>0.47058823529411764</c:v>
                </c:pt>
                <c:pt idx="16">
                  <c:v>0.44117647058823528</c:v>
                </c:pt>
                <c:pt idx="17">
                  <c:v>0.41176470588235292</c:v>
                </c:pt>
                <c:pt idx="18">
                  <c:v>0.3235294117647059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003-4810-899F-3F79B5018547}"/>
            </c:ext>
          </c:extLst>
        </c:ser>
        <c:ser>
          <c:idx val="1"/>
          <c:order val="1"/>
          <c:tx>
            <c:strRef>
              <c:f>ftg_ehandel_cohortgroups!$A$38</c:f>
              <c:strCache>
                <c:ptCount val="1"/>
                <c:pt idx="0">
                  <c:v>2001-2003</c:v>
                </c:pt>
              </c:strCache>
            </c:strRef>
          </c:tx>
          <c:spPr>
            <a:ln w="28575" cap="rnd">
              <a:solidFill>
                <a:srgbClr val="ACC2BA"/>
              </a:solidFill>
              <a:round/>
            </a:ln>
            <a:effectLst/>
          </c:spPr>
          <c:marker>
            <c:symbol val="none"/>
          </c:marker>
          <c:cat>
            <c:numRef>
              <c:f>ftg_ehandel_cohortgroups!$C$36:$U$36</c:f>
              <c:numCache>
                <c:formatCode>General</c:formatCode>
                <c:ptCount val="1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</c:numCache>
            </c:numRef>
          </c:cat>
          <c:val>
            <c:numRef>
              <c:f>ftg_ehandel_cohortgroups!$C$38:$U$38</c:f>
              <c:numCache>
                <c:formatCode>0%</c:formatCode>
                <c:ptCount val="19"/>
                <c:pt idx="0">
                  <c:v>1</c:v>
                </c:pt>
                <c:pt idx="1">
                  <c:v>0.94117647058823528</c:v>
                </c:pt>
                <c:pt idx="2">
                  <c:v>0.94117647058823528</c:v>
                </c:pt>
                <c:pt idx="3">
                  <c:v>0.91176470588235292</c:v>
                </c:pt>
                <c:pt idx="4">
                  <c:v>0.91176470588235292</c:v>
                </c:pt>
                <c:pt idx="5">
                  <c:v>0.79411764705882348</c:v>
                </c:pt>
                <c:pt idx="6">
                  <c:v>0.67647058823529416</c:v>
                </c:pt>
                <c:pt idx="7">
                  <c:v>0.61764705882352944</c:v>
                </c:pt>
                <c:pt idx="8">
                  <c:v>0.58823529411764708</c:v>
                </c:pt>
                <c:pt idx="9">
                  <c:v>0.55882352941176472</c:v>
                </c:pt>
                <c:pt idx="10">
                  <c:v>0.52941176470588236</c:v>
                </c:pt>
                <c:pt idx="11">
                  <c:v>0.5</c:v>
                </c:pt>
                <c:pt idx="12">
                  <c:v>0.38235294117647056</c:v>
                </c:pt>
                <c:pt idx="13">
                  <c:v>0.35294117647058826</c:v>
                </c:pt>
                <c:pt idx="14">
                  <c:v>0.3235294117647059</c:v>
                </c:pt>
                <c:pt idx="15">
                  <c:v>0.23529411764705882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003-4810-899F-3F79B5018547}"/>
            </c:ext>
          </c:extLst>
        </c:ser>
        <c:ser>
          <c:idx val="2"/>
          <c:order val="2"/>
          <c:tx>
            <c:strRef>
              <c:f>ftg_ehandel_cohortgroups!$A$39</c:f>
              <c:strCache>
                <c:ptCount val="1"/>
                <c:pt idx="0">
                  <c:v>2004-2006</c:v>
                </c:pt>
              </c:strCache>
            </c:strRef>
          </c:tx>
          <c:spPr>
            <a:ln w="28575" cap="rnd">
              <a:solidFill>
                <a:srgbClr val="BC8A8D"/>
              </a:solidFill>
              <a:round/>
            </a:ln>
            <a:effectLst/>
          </c:spPr>
          <c:marker>
            <c:symbol val="none"/>
          </c:marker>
          <c:cat>
            <c:numRef>
              <c:f>ftg_ehandel_cohortgroups!$C$36:$U$36</c:f>
              <c:numCache>
                <c:formatCode>General</c:formatCode>
                <c:ptCount val="1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</c:numCache>
            </c:numRef>
          </c:cat>
          <c:val>
            <c:numRef>
              <c:f>ftg_ehandel_cohortgroups!$C$39:$U$39</c:f>
              <c:numCache>
                <c:formatCode>0%</c:formatCode>
                <c:ptCount val="19"/>
                <c:pt idx="0">
                  <c:v>1</c:v>
                </c:pt>
                <c:pt idx="1">
                  <c:v>0.89051094890510951</c:v>
                </c:pt>
                <c:pt idx="2">
                  <c:v>0.79562043795620441</c:v>
                </c:pt>
                <c:pt idx="3">
                  <c:v>0.73722627737226276</c:v>
                </c:pt>
                <c:pt idx="4">
                  <c:v>0.64233576642335766</c:v>
                </c:pt>
                <c:pt idx="5">
                  <c:v>0.59124087591240881</c:v>
                </c:pt>
                <c:pt idx="6">
                  <c:v>0.54014598540145986</c:v>
                </c:pt>
                <c:pt idx="7">
                  <c:v>0.48175182481751827</c:v>
                </c:pt>
                <c:pt idx="8">
                  <c:v>0.43065693430656932</c:v>
                </c:pt>
                <c:pt idx="9">
                  <c:v>0.41605839416058393</c:v>
                </c:pt>
                <c:pt idx="10">
                  <c:v>0.38686131386861317</c:v>
                </c:pt>
                <c:pt idx="11">
                  <c:v>0.36496350364963503</c:v>
                </c:pt>
                <c:pt idx="12">
                  <c:v>0.34306569343065696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003-4810-899F-3F79B5018547}"/>
            </c:ext>
          </c:extLst>
        </c:ser>
        <c:ser>
          <c:idx val="3"/>
          <c:order val="3"/>
          <c:tx>
            <c:strRef>
              <c:f>ftg_ehandel_cohortgroups!$A$40</c:f>
              <c:strCache>
                <c:ptCount val="1"/>
                <c:pt idx="0">
                  <c:v>2007-2009</c:v>
                </c:pt>
              </c:strCache>
            </c:strRef>
          </c:tx>
          <c:spPr>
            <a:ln w="28575" cap="rnd">
              <a:solidFill>
                <a:srgbClr val="4E7F82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ftg_ehandel_cohortgroups!$C$36:$U$36</c:f>
              <c:numCache>
                <c:formatCode>General</c:formatCode>
                <c:ptCount val="1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</c:numCache>
            </c:numRef>
          </c:cat>
          <c:val>
            <c:numRef>
              <c:f>ftg_ehandel_cohortgroups!$C$40:$U$40</c:f>
              <c:numCache>
                <c:formatCode>0%</c:formatCode>
                <c:ptCount val="19"/>
                <c:pt idx="0">
                  <c:v>1</c:v>
                </c:pt>
                <c:pt idx="1">
                  <c:v>0.89910979228486643</c:v>
                </c:pt>
                <c:pt idx="2">
                  <c:v>0.78635014836795247</c:v>
                </c:pt>
                <c:pt idx="3">
                  <c:v>0.6943620178041543</c:v>
                </c:pt>
                <c:pt idx="4">
                  <c:v>0.61127596439169141</c:v>
                </c:pt>
                <c:pt idx="5">
                  <c:v>0.52225519287833833</c:v>
                </c:pt>
                <c:pt idx="6">
                  <c:v>0.49554896142433236</c:v>
                </c:pt>
                <c:pt idx="7">
                  <c:v>0.43323442136498519</c:v>
                </c:pt>
                <c:pt idx="8">
                  <c:v>0.37091988130563797</c:v>
                </c:pt>
                <c:pt idx="9">
                  <c:v>0.33827893175074186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003-4810-899F-3F79B5018547}"/>
            </c:ext>
          </c:extLst>
        </c:ser>
        <c:ser>
          <c:idx val="4"/>
          <c:order val="4"/>
          <c:tx>
            <c:strRef>
              <c:f>ftg_ehandel_cohortgroups!$A$41</c:f>
              <c:strCache>
                <c:ptCount val="1"/>
                <c:pt idx="0">
                  <c:v>2010-2012</c:v>
                </c:pt>
              </c:strCache>
            </c:strRef>
          </c:tx>
          <c:spPr>
            <a:ln w="28575" cap="rnd">
              <a:solidFill>
                <a:srgbClr val="ACC2BA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ftg_ehandel_cohortgroups!$C$36:$U$36</c:f>
              <c:numCache>
                <c:formatCode>General</c:formatCode>
                <c:ptCount val="1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</c:numCache>
            </c:numRef>
          </c:cat>
          <c:val>
            <c:numRef>
              <c:f>ftg_ehandel_cohortgroups!$C$41:$U$41</c:f>
              <c:numCache>
                <c:formatCode>0%</c:formatCode>
                <c:ptCount val="19"/>
                <c:pt idx="0">
                  <c:v>1</c:v>
                </c:pt>
                <c:pt idx="1">
                  <c:v>0.87372013651877134</c:v>
                </c:pt>
                <c:pt idx="2">
                  <c:v>0.76336746302616609</c:v>
                </c:pt>
                <c:pt idx="3">
                  <c:v>0.68486916951080778</c:v>
                </c:pt>
                <c:pt idx="4">
                  <c:v>0.59385665529010234</c:v>
                </c:pt>
                <c:pt idx="5">
                  <c:v>0.51422070534698516</c:v>
                </c:pt>
                <c:pt idx="6">
                  <c:v>0.42320819112627989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003-4810-899F-3F79B5018547}"/>
            </c:ext>
          </c:extLst>
        </c:ser>
        <c:ser>
          <c:idx val="5"/>
          <c:order val="5"/>
          <c:tx>
            <c:strRef>
              <c:f>ftg_ehandel_cohortgroups!$A$42</c:f>
              <c:strCache>
                <c:ptCount val="1"/>
                <c:pt idx="0">
                  <c:v>2013-2015</c:v>
                </c:pt>
              </c:strCache>
            </c:strRef>
          </c:tx>
          <c:spPr>
            <a:ln w="28575" cap="rnd">
              <a:solidFill>
                <a:srgbClr val="BC8A8D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ftg_ehandel_cohortgroups!$C$36:$U$36</c:f>
              <c:numCache>
                <c:formatCode>General</c:formatCode>
                <c:ptCount val="1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</c:numCache>
            </c:numRef>
          </c:cat>
          <c:val>
            <c:numRef>
              <c:f>ftg_ehandel_cohortgroups!$C$42:$U$42</c:f>
              <c:numCache>
                <c:formatCode>0%</c:formatCode>
                <c:ptCount val="19"/>
                <c:pt idx="0">
                  <c:v>1</c:v>
                </c:pt>
                <c:pt idx="1">
                  <c:v>0.8354838709677419</c:v>
                </c:pt>
                <c:pt idx="2">
                  <c:v>0.72258064516129028</c:v>
                </c:pt>
                <c:pt idx="3">
                  <c:v>0.59112903225806457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003-4810-899F-3F79B50185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19403535"/>
        <c:axId val="2119404783"/>
      </c:lineChart>
      <c:catAx>
        <c:axId val="2119403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sv-SE"/>
          </a:p>
        </c:txPr>
        <c:crossAx val="2119404783"/>
        <c:crosses val="autoZero"/>
        <c:auto val="1"/>
        <c:lblAlgn val="ctr"/>
        <c:lblOffset val="100"/>
        <c:noMultiLvlLbl val="0"/>
      </c:catAx>
      <c:valAx>
        <c:axId val="2119404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sv-SE"/>
          </a:p>
        </c:txPr>
        <c:crossAx val="2119403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Georgia" panose="02040502050405020303" pitchFamily="18" charset="0"/>
        </a:defRPr>
      </a:pPr>
      <a:endParaRPr lang="sv-S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v>Ehandel</c:v>
          </c:tx>
          <c:spPr>
            <a:ln w="28575" cap="rnd">
              <a:solidFill>
                <a:srgbClr val="ACC2BA"/>
              </a:solidFill>
              <a:round/>
            </a:ln>
            <a:effectLst/>
          </c:spPr>
          <c:marker>
            <c:symbol val="none"/>
          </c:marker>
          <c:cat>
            <c:numRef>
              <c:f>'Antal företag_ehandel'!$B$48:$V$48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cat>
          <c:val>
            <c:numRef>
              <c:f>'Antal företag_ehandel'!$B$47:$V$47</c:f>
              <c:numCache>
                <c:formatCode>0%</c:formatCode>
                <c:ptCount val="21"/>
                <c:pt idx="0">
                  <c:v>1</c:v>
                </c:pt>
                <c:pt idx="1">
                  <c:v>0.82647779896485973</c:v>
                </c:pt>
                <c:pt idx="2">
                  <c:v>0.72089364380113274</c:v>
                </c:pt>
                <c:pt idx="3">
                  <c:v>0.65125892521608419</c:v>
                </c:pt>
                <c:pt idx="4">
                  <c:v>0.57457322551662171</c:v>
                </c:pt>
                <c:pt idx="5">
                  <c:v>0.51500272776868516</c:v>
                </c:pt>
                <c:pt idx="6">
                  <c:v>0.46657283603096411</c:v>
                </c:pt>
                <c:pt idx="7">
                  <c:v>0.42207792207792205</c:v>
                </c:pt>
                <c:pt idx="8">
                  <c:v>0.40027137042062416</c:v>
                </c:pt>
                <c:pt idx="9">
                  <c:v>0.38560885608856088</c:v>
                </c:pt>
                <c:pt idx="10">
                  <c:v>0.36817102137767221</c:v>
                </c:pt>
                <c:pt idx="11">
                  <c:v>0.37209302325581395</c:v>
                </c:pt>
                <c:pt idx="12">
                  <c:v>0.37073170731707317</c:v>
                </c:pt>
                <c:pt idx="13">
                  <c:v>0.34210526315789475</c:v>
                </c:pt>
                <c:pt idx="14">
                  <c:v>0.33944954128440369</c:v>
                </c:pt>
                <c:pt idx="15">
                  <c:v>0.35294117647058826</c:v>
                </c:pt>
                <c:pt idx="16">
                  <c:v>0.28846153846153844</c:v>
                </c:pt>
                <c:pt idx="17">
                  <c:v>0.29166666666666669</c:v>
                </c:pt>
                <c:pt idx="18">
                  <c:v>0.3235294117647059</c:v>
                </c:pt>
                <c:pt idx="19">
                  <c:v>0.4</c:v>
                </c:pt>
                <c:pt idx="20">
                  <c:v>0.33333333333333331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5B7-45C6-8E24-164B5E3CF2CD}"/>
            </c:ext>
          </c:extLst>
        </c:ser>
        <c:ser>
          <c:idx val="1"/>
          <c:order val="1"/>
          <c:tx>
            <c:v>Detaljhandel</c:v>
          </c:tx>
          <c:spPr>
            <a:ln w="28575" cap="rnd">
              <a:solidFill>
                <a:srgbClr val="4E7F82"/>
              </a:solidFill>
              <a:round/>
            </a:ln>
            <a:effectLst/>
          </c:spPr>
          <c:marker>
            <c:symbol val="none"/>
          </c:marker>
          <c:cat>
            <c:numRef>
              <c:f>'Antal företag_ehandel'!$B$48:$V$48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cat>
          <c:val>
            <c:numRef>
              <c:f>'Antal företag_detalj'!$B$47:$V$47</c:f>
              <c:numCache>
                <c:formatCode>General</c:formatCode>
                <c:ptCount val="21"/>
                <c:pt idx="0">
                  <c:v>1</c:v>
                </c:pt>
                <c:pt idx="1">
                  <c:v>0.89267872523686476</c:v>
                </c:pt>
                <c:pt idx="2">
                  <c:v>0.81216864428174707</c:v>
                </c:pt>
                <c:pt idx="3">
                  <c:v>0.73513966055255342</c:v>
                </c:pt>
                <c:pt idx="4">
                  <c:v>0.67193323610435907</c:v>
                </c:pt>
                <c:pt idx="5">
                  <c:v>0.61700650759219089</c:v>
                </c:pt>
                <c:pt idx="6">
                  <c:v>0.57355618843083245</c:v>
                </c:pt>
                <c:pt idx="7">
                  <c:v>0.53025093652178379</c:v>
                </c:pt>
                <c:pt idx="8">
                  <c:v>0.49470473120755154</c:v>
                </c:pt>
                <c:pt idx="9">
                  <c:v>0.46397421312097081</c:v>
                </c:pt>
                <c:pt idx="10">
                  <c:v>0.43108155407770388</c:v>
                </c:pt>
                <c:pt idx="11">
                  <c:v>0.40553465036061459</c:v>
                </c:pt>
                <c:pt idx="12">
                  <c:v>0.3834331158967027</c:v>
                </c:pt>
                <c:pt idx="13">
                  <c:v>0.36541852504926875</c:v>
                </c:pt>
                <c:pt idx="14">
                  <c:v>0.35219357203959428</c:v>
                </c:pt>
                <c:pt idx="15">
                  <c:v>0.33243364822312188</c:v>
                </c:pt>
                <c:pt idx="16">
                  <c:v>0.31528189910979226</c:v>
                </c:pt>
                <c:pt idx="17">
                  <c:v>0.29891929179121635</c:v>
                </c:pt>
                <c:pt idx="18">
                  <c:v>0.27670807453416146</c:v>
                </c:pt>
                <c:pt idx="19">
                  <c:v>0.25813449023861174</c:v>
                </c:pt>
                <c:pt idx="20">
                  <c:v>0.21733333333333332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5B7-45C6-8E24-164B5E3CF2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46055631"/>
        <c:axId val="1246054799"/>
      </c:lineChart>
      <c:catAx>
        <c:axId val="1246055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sv-SE"/>
          </a:p>
        </c:txPr>
        <c:crossAx val="1246054799"/>
        <c:crosses val="autoZero"/>
        <c:auto val="1"/>
        <c:lblAlgn val="ctr"/>
        <c:lblOffset val="100"/>
        <c:noMultiLvlLbl val="0"/>
      </c:catAx>
      <c:valAx>
        <c:axId val="12460547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sv-SE"/>
          </a:p>
        </c:txPr>
        <c:crossAx val="12460556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Georgia" panose="02040502050405020303" pitchFamily="18" charset="0"/>
        </a:defRPr>
      </a:pPr>
      <a:endParaRPr lang="sv-S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'Total sales and employment'!$B$1:$E$1</c:f>
              <c:strCache>
                <c:ptCount val="1"/>
                <c:pt idx="0">
                  <c:v>E-handeln (vänster axel)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'Total sales and employment'!$A$3:$A$24</c:f>
              <c:numCache>
                <c:formatCode>0</c:formatCode>
                <c:ptCount val="22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</c:numCache>
            </c:numRef>
          </c:cat>
          <c:val>
            <c:numRef>
              <c:f>'Total sales and employment'!$B$3:$B$24</c:f>
              <c:numCache>
                <c:formatCode>#,##0</c:formatCode>
                <c:ptCount val="22"/>
                <c:pt idx="0">
                  <c:v>62828</c:v>
                </c:pt>
                <c:pt idx="1">
                  <c:v>86988</c:v>
                </c:pt>
                <c:pt idx="2">
                  <c:v>123006</c:v>
                </c:pt>
                <c:pt idx="3">
                  <c:v>146790</c:v>
                </c:pt>
                <c:pt idx="4">
                  <c:v>215803</c:v>
                </c:pt>
                <c:pt idx="5">
                  <c:v>295069</c:v>
                </c:pt>
                <c:pt idx="6">
                  <c:v>610751</c:v>
                </c:pt>
                <c:pt idx="7">
                  <c:v>856341</c:v>
                </c:pt>
                <c:pt idx="8">
                  <c:v>1443095</c:v>
                </c:pt>
                <c:pt idx="9">
                  <c:v>1768231</c:v>
                </c:pt>
                <c:pt idx="10">
                  <c:v>2281209</c:v>
                </c:pt>
                <c:pt idx="11">
                  <c:v>2669483</c:v>
                </c:pt>
                <c:pt idx="12">
                  <c:v>3875075</c:v>
                </c:pt>
                <c:pt idx="13">
                  <c:v>4819917</c:v>
                </c:pt>
                <c:pt idx="14">
                  <c:v>5715827</c:v>
                </c:pt>
                <c:pt idx="15">
                  <c:v>6791866</c:v>
                </c:pt>
                <c:pt idx="16">
                  <c:v>7909725</c:v>
                </c:pt>
                <c:pt idx="17">
                  <c:v>9958658</c:v>
                </c:pt>
                <c:pt idx="18">
                  <c:v>12956432</c:v>
                </c:pt>
                <c:pt idx="19">
                  <c:v>15702280</c:v>
                </c:pt>
                <c:pt idx="20">
                  <c:v>19266248</c:v>
                </c:pt>
                <c:pt idx="21">
                  <c:v>22232104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BF3-4C35-96FE-8C6E610284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09627487"/>
        <c:axId val="1309633727"/>
      </c:lineChart>
      <c:lineChart>
        <c:grouping val="standard"/>
        <c:varyColors val="0"/>
        <c:ser>
          <c:idx val="1"/>
          <c:order val="1"/>
          <c:tx>
            <c:strRef>
              <c:f>'Total sales and employment'!$H$1:$K$1</c:f>
              <c:strCache>
                <c:ptCount val="1"/>
                <c:pt idx="0">
                  <c:v>Detaljhandeln (höger axel)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'Total sales and employment'!$A$3:$A$24</c:f>
              <c:numCache>
                <c:formatCode>0</c:formatCode>
                <c:ptCount val="22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</c:numCache>
            </c:numRef>
          </c:cat>
          <c:val>
            <c:numRef>
              <c:f>'Total sales and employment'!$H$3:$H$24</c:f>
              <c:numCache>
                <c:formatCode>#,##0</c:formatCode>
                <c:ptCount val="22"/>
                <c:pt idx="0">
                  <c:v>78602352</c:v>
                </c:pt>
                <c:pt idx="1">
                  <c:v>87899944</c:v>
                </c:pt>
                <c:pt idx="2">
                  <c:v>95785304</c:v>
                </c:pt>
                <c:pt idx="3">
                  <c:v>99990848</c:v>
                </c:pt>
                <c:pt idx="4">
                  <c:v>113777792</c:v>
                </c:pt>
                <c:pt idx="5">
                  <c:v>130728608</c:v>
                </c:pt>
                <c:pt idx="6">
                  <c:v>140320848</c:v>
                </c:pt>
                <c:pt idx="7">
                  <c:v>148128320</c:v>
                </c:pt>
                <c:pt idx="8">
                  <c:v>160914976</c:v>
                </c:pt>
                <c:pt idx="9">
                  <c:v>179699904</c:v>
                </c:pt>
                <c:pt idx="10">
                  <c:v>203211696</c:v>
                </c:pt>
                <c:pt idx="11">
                  <c:v>214964512</c:v>
                </c:pt>
                <c:pt idx="12">
                  <c:v>234082704</c:v>
                </c:pt>
                <c:pt idx="13">
                  <c:v>235763472</c:v>
                </c:pt>
                <c:pt idx="14">
                  <c:v>253022576</c:v>
                </c:pt>
                <c:pt idx="15">
                  <c:v>262736224</c:v>
                </c:pt>
                <c:pt idx="16">
                  <c:v>266930336</c:v>
                </c:pt>
                <c:pt idx="17">
                  <c:v>284939680</c:v>
                </c:pt>
                <c:pt idx="18">
                  <c:v>303456352</c:v>
                </c:pt>
                <c:pt idx="19">
                  <c:v>316316608</c:v>
                </c:pt>
                <c:pt idx="20">
                  <c:v>329966944</c:v>
                </c:pt>
                <c:pt idx="21">
                  <c:v>339861440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BF3-4C35-96FE-8C6E610284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53875503"/>
        <c:axId val="1253878831"/>
      </c:lineChart>
      <c:catAx>
        <c:axId val="1309627487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sv-SE"/>
          </a:p>
        </c:txPr>
        <c:crossAx val="1309633727"/>
        <c:crosses val="autoZero"/>
        <c:auto val="1"/>
        <c:lblAlgn val="ctr"/>
        <c:lblOffset val="100"/>
        <c:noMultiLvlLbl val="0"/>
      </c:catAx>
      <c:valAx>
        <c:axId val="1309633727"/>
        <c:scaling>
          <c:orientation val="minMax"/>
          <c:max val="4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sv-SE"/>
          </a:p>
        </c:txPr>
        <c:crossAx val="1309627487"/>
        <c:crosses val="autoZero"/>
        <c:crossBetween val="between"/>
      </c:valAx>
      <c:valAx>
        <c:axId val="1253878831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sv-SE"/>
          </a:p>
        </c:txPr>
        <c:crossAx val="1253875503"/>
        <c:crosses val="max"/>
        <c:crossBetween val="between"/>
      </c:valAx>
      <c:catAx>
        <c:axId val="1253875503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125387883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Georgia" panose="02040502050405020303" pitchFamily="18" charset="0"/>
        </a:defRPr>
      </a:pPr>
      <a:endParaRPr lang="sv-SE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E-handeln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'Total sales and employment'!$A$4:$A$24</c:f>
              <c:numCache>
                <c:formatCode>0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'Total sales and employment'!$D$4:$D$24</c:f>
              <c:numCache>
                <c:formatCode>0%</c:formatCode>
                <c:ptCount val="21"/>
                <c:pt idx="0">
                  <c:v>0.38454192398293752</c:v>
                </c:pt>
                <c:pt idx="1">
                  <c:v>0.41405711132570011</c:v>
                </c:pt>
                <c:pt idx="2">
                  <c:v>0.19335642163796884</c:v>
                </c:pt>
                <c:pt idx="3">
                  <c:v>0.47014783023366724</c:v>
                </c:pt>
                <c:pt idx="4">
                  <c:v>0.36730722001084315</c:v>
                </c:pt>
                <c:pt idx="5">
                  <c:v>1.0698582365480616</c:v>
                </c:pt>
                <c:pt idx="6">
                  <c:v>0.40211149879410768</c:v>
                </c:pt>
                <c:pt idx="7">
                  <c:v>0.68518732607687816</c:v>
                </c:pt>
                <c:pt idx="8">
                  <c:v>0.2253046403736414</c:v>
                </c:pt>
                <c:pt idx="9">
                  <c:v>0.2901080232164237</c:v>
                </c:pt>
                <c:pt idx="10">
                  <c:v>0.17020536040318968</c:v>
                </c:pt>
                <c:pt idx="11">
                  <c:v>0.45162003279286655</c:v>
                </c:pt>
                <c:pt idx="12">
                  <c:v>0.24382547434565782</c:v>
                </c:pt>
                <c:pt idx="13">
                  <c:v>0.18587664476379984</c:v>
                </c:pt>
                <c:pt idx="14">
                  <c:v>0.18825604763755099</c:v>
                </c:pt>
                <c:pt idx="15">
                  <c:v>0.16458790559177694</c:v>
                </c:pt>
                <c:pt idx="16">
                  <c:v>0.25903972641273865</c:v>
                </c:pt>
                <c:pt idx="17">
                  <c:v>0.30102188467562607</c:v>
                </c:pt>
                <c:pt idx="18">
                  <c:v>0.21192933363135769</c:v>
                </c:pt>
                <c:pt idx="19">
                  <c:v>0.22697136976286236</c:v>
                </c:pt>
                <c:pt idx="20">
                  <c:v>0.15394050777297164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B3-42BD-AC6B-868A175455D5}"/>
            </c:ext>
          </c:extLst>
        </c:ser>
        <c:ser>
          <c:idx val="1"/>
          <c:order val="1"/>
          <c:tx>
            <c:v>Detaljhandeln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'Total sales and employment'!$A$4:$A$24</c:f>
              <c:numCache>
                <c:formatCode>0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'Total sales and employment'!$J$4:$J$24</c:f>
              <c:numCache>
                <c:formatCode>0%</c:formatCode>
                <c:ptCount val="21"/>
                <c:pt idx="0">
                  <c:v>0.11828643499115654</c:v>
                </c:pt>
                <c:pt idx="1">
                  <c:v>8.9708362044007783E-2</c:v>
                </c:pt>
                <c:pt idx="2">
                  <c:v>4.3905941980410645E-2</c:v>
                </c:pt>
                <c:pt idx="3">
                  <c:v>0.13788205896603656</c:v>
                </c:pt>
                <c:pt idx="4">
                  <c:v>0.14898176262727958</c:v>
                </c:pt>
                <c:pt idx="5">
                  <c:v>7.3375217152163108E-2</c:v>
                </c:pt>
                <c:pt idx="6">
                  <c:v>5.5640142653641922E-2</c:v>
                </c:pt>
                <c:pt idx="7">
                  <c:v>8.6321481267052746E-2</c:v>
                </c:pt>
                <c:pt idx="8">
                  <c:v>0.11673822081047325</c:v>
                </c:pt>
                <c:pt idx="9">
                  <c:v>0.13083920178388064</c:v>
                </c:pt>
                <c:pt idx="10">
                  <c:v>5.7835332470233425E-2</c:v>
                </c:pt>
                <c:pt idx="11">
                  <c:v>8.8936503156390678E-2</c:v>
                </c:pt>
                <c:pt idx="12">
                  <c:v>7.1802314792126509E-3</c:v>
                </c:pt>
                <c:pt idx="13">
                  <c:v>7.3205165556774698E-2</c:v>
                </c:pt>
                <c:pt idx="14">
                  <c:v>3.8390439910784835E-2</c:v>
                </c:pt>
                <c:pt idx="15">
                  <c:v>1.5963204221127958E-2</c:v>
                </c:pt>
                <c:pt idx="16">
                  <c:v>6.746833001401531E-2</c:v>
                </c:pt>
                <c:pt idx="17">
                  <c:v>6.498453286674577E-2</c:v>
                </c:pt>
                <c:pt idx="18">
                  <c:v>4.2379261186135997E-2</c:v>
                </c:pt>
                <c:pt idx="19">
                  <c:v>4.3154028763485064E-2</c:v>
                </c:pt>
                <c:pt idx="20">
                  <c:v>2.9986324933203079E-2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B3-42BD-AC6B-868A175455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8670543"/>
        <c:axId val="1348671375"/>
      </c:barChart>
      <c:catAx>
        <c:axId val="1348670543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sv-SE"/>
          </a:p>
        </c:txPr>
        <c:crossAx val="1348671375"/>
        <c:crosses val="autoZero"/>
        <c:auto val="1"/>
        <c:lblAlgn val="ctr"/>
        <c:lblOffset val="100"/>
        <c:noMultiLvlLbl val="0"/>
      </c:catAx>
      <c:valAx>
        <c:axId val="13486713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sv-SE"/>
          </a:p>
        </c:txPr>
        <c:crossAx val="1348670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Georgia" panose="02040502050405020303" pitchFamily="18" charset="0"/>
        </a:defRPr>
      </a:pPr>
      <a:endParaRPr lang="sv-SE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'Total sales and employment'!$B$1:$E$1</c:f>
              <c:strCache>
                <c:ptCount val="1"/>
                <c:pt idx="0">
                  <c:v>E-handeln (vänster axel)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'Total sales and employment'!$A$3:$A$24</c:f>
              <c:numCache>
                <c:formatCode>0</c:formatCode>
                <c:ptCount val="22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</c:numCache>
            </c:numRef>
          </c:cat>
          <c:val>
            <c:numRef>
              <c:f>'Total sales and employment'!$C$3:$C$24</c:f>
              <c:numCache>
                <c:formatCode>#,##0</c:formatCode>
                <c:ptCount val="22"/>
                <c:pt idx="0">
                  <c:v>26</c:v>
                </c:pt>
                <c:pt idx="1">
                  <c:v>37</c:v>
                </c:pt>
                <c:pt idx="2">
                  <c:v>57</c:v>
                </c:pt>
                <c:pt idx="3">
                  <c:v>61</c:v>
                </c:pt>
                <c:pt idx="4">
                  <c:v>123</c:v>
                </c:pt>
                <c:pt idx="5">
                  <c:v>116</c:v>
                </c:pt>
                <c:pt idx="6">
                  <c:v>182</c:v>
                </c:pt>
                <c:pt idx="7">
                  <c:v>267</c:v>
                </c:pt>
                <c:pt idx="8">
                  <c:v>413</c:v>
                </c:pt>
                <c:pt idx="9">
                  <c:v>525</c:v>
                </c:pt>
                <c:pt idx="10">
                  <c:v>731</c:v>
                </c:pt>
                <c:pt idx="11">
                  <c:v>947</c:v>
                </c:pt>
                <c:pt idx="12">
                  <c:v>1262</c:v>
                </c:pt>
                <c:pt idx="13">
                  <c:v>1513</c:v>
                </c:pt>
                <c:pt idx="14">
                  <c:v>1880</c:v>
                </c:pt>
                <c:pt idx="15">
                  <c:v>2177</c:v>
                </c:pt>
                <c:pt idx="16">
                  <c:v>2602</c:v>
                </c:pt>
                <c:pt idx="17">
                  <c:v>3142</c:v>
                </c:pt>
                <c:pt idx="18">
                  <c:v>3964</c:v>
                </c:pt>
                <c:pt idx="19">
                  <c:v>4550</c:v>
                </c:pt>
                <c:pt idx="20">
                  <c:v>5336</c:v>
                </c:pt>
                <c:pt idx="21">
                  <c:v>5937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01-4424-9E15-A586282A26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10909247"/>
        <c:axId val="1310909663"/>
      </c:lineChart>
      <c:lineChart>
        <c:grouping val="standard"/>
        <c:varyColors val="0"/>
        <c:ser>
          <c:idx val="1"/>
          <c:order val="1"/>
          <c:tx>
            <c:strRef>
              <c:f>'Total sales and employment'!$H$1:$K$1</c:f>
              <c:strCache>
                <c:ptCount val="1"/>
                <c:pt idx="0">
                  <c:v>Detaljhandeln (höger axel)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'Total sales and employment'!$A$3:$A$24</c:f>
              <c:numCache>
                <c:formatCode>0</c:formatCode>
                <c:ptCount val="22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</c:numCache>
            </c:numRef>
          </c:cat>
          <c:val>
            <c:numRef>
              <c:f>'Total sales and employment'!$I$3:$I$24</c:f>
              <c:numCache>
                <c:formatCode>#,##0</c:formatCode>
                <c:ptCount val="22"/>
                <c:pt idx="0">
                  <c:v>37912</c:v>
                </c:pt>
                <c:pt idx="1">
                  <c:v>42922</c:v>
                </c:pt>
                <c:pt idx="2">
                  <c:v>44473</c:v>
                </c:pt>
                <c:pt idx="3">
                  <c:v>46209</c:v>
                </c:pt>
                <c:pt idx="4">
                  <c:v>50958</c:v>
                </c:pt>
                <c:pt idx="5">
                  <c:v>56205</c:v>
                </c:pt>
                <c:pt idx="6">
                  <c:v>59465</c:v>
                </c:pt>
                <c:pt idx="7">
                  <c:v>61873</c:v>
                </c:pt>
                <c:pt idx="8">
                  <c:v>65080</c:v>
                </c:pt>
                <c:pt idx="9">
                  <c:v>70318</c:v>
                </c:pt>
                <c:pt idx="10">
                  <c:v>71202</c:v>
                </c:pt>
                <c:pt idx="11">
                  <c:v>76443</c:v>
                </c:pt>
                <c:pt idx="12">
                  <c:v>84690</c:v>
                </c:pt>
                <c:pt idx="13">
                  <c:v>79337</c:v>
                </c:pt>
                <c:pt idx="14">
                  <c:v>91146</c:v>
                </c:pt>
                <c:pt idx="15">
                  <c:v>92948</c:v>
                </c:pt>
                <c:pt idx="16">
                  <c:v>95554</c:v>
                </c:pt>
                <c:pt idx="17">
                  <c:v>92133</c:v>
                </c:pt>
                <c:pt idx="18">
                  <c:v>95840</c:v>
                </c:pt>
                <c:pt idx="19">
                  <c:v>96877</c:v>
                </c:pt>
                <c:pt idx="20">
                  <c:v>97465</c:v>
                </c:pt>
                <c:pt idx="21">
                  <c:v>97795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01-4424-9E15-A586282A26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09629567"/>
        <c:axId val="1245100255"/>
      </c:lineChart>
      <c:catAx>
        <c:axId val="1310909247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sv-SE"/>
          </a:p>
        </c:txPr>
        <c:crossAx val="1310909663"/>
        <c:crosses val="autoZero"/>
        <c:auto val="1"/>
        <c:lblAlgn val="ctr"/>
        <c:lblOffset val="100"/>
        <c:noMultiLvlLbl val="0"/>
      </c:catAx>
      <c:valAx>
        <c:axId val="1310909663"/>
        <c:scaling>
          <c:orientation val="minMax"/>
          <c:max val="1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sv-SE"/>
          </a:p>
        </c:txPr>
        <c:crossAx val="1310909247"/>
        <c:crosses val="autoZero"/>
        <c:crossBetween val="between"/>
      </c:valAx>
      <c:valAx>
        <c:axId val="1245100255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sv-SE"/>
          </a:p>
        </c:txPr>
        <c:crossAx val="1309629567"/>
        <c:crosses val="max"/>
        <c:crossBetween val="between"/>
      </c:valAx>
      <c:catAx>
        <c:axId val="1309629567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124510025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Georgia" panose="02040502050405020303" pitchFamily="18" charset="0"/>
        </a:defRPr>
      </a:pPr>
      <a:endParaRPr lang="sv-SE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E-handeln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'Figur 7-10'!$A$4:$A$24</c:f>
              <c:numCache>
                <c:formatCode>0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'Figur 7-10'!$E$4:$E$24</c:f>
              <c:numCache>
                <c:formatCode>0%</c:formatCode>
                <c:ptCount val="21"/>
                <c:pt idx="0">
                  <c:v>0.42307692307692313</c:v>
                </c:pt>
                <c:pt idx="1">
                  <c:v>0.54054054054054057</c:v>
                </c:pt>
                <c:pt idx="2">
                  <c:v>7.0175438596491224E-2</c:v>
                </c:pt>
                <c:pt idx="3">
                  <c:v>1.0163934426229506</c:v>
                </c:pt>
                <c:pt idx="4">
                  <c:v>-5.6910569105691033E-2</c:v>
                </c:pt>
                <c:pt idx="5">
                  <c:v>0.56896551724137923</c:v>
                </c:pt>
                <c:pt idx="6">
                  <c:v>0.46703296703296693</c:v>
                </c:pt>
                <c:pt idx="7">
                  <c:v>0.54681647940074907</c:v>
                </c:pt>
                <c:pt idx="8">
                  <c:v>0.27118644067796605</c:v>
                </c:pt>
                <c:pt idx="9">
                  <c:v>0.39238095238095227</c:v>
                </c:pt>
                <c:pt idx="10">
                  <c:v>0.29548563611491119</c:v>
                </c:pt>
                <c:pt idx="11">
                  <c:v>0.33262935586061237</c:v>
                </c:pt>
                <c:pt idx="12">
                  <c:v>0.19889064976228199</c:v>
                </c:pt>
                <c:pt idx="13">
                  <c:v>0.2425644415069399</c:v>
                </c:pt>
                <c:pt idx="14">
                  <c:v>0.15797872340425534</c:v>
                </c:pt>
                <c:pt idx="15">
                  <c:v>0.1952227836472209</c:v>
                </c:pt>
                <c:pt idx="16">
                  <c:v>0.20753266717909291</c:v>
                </c:pt>
                <c:pt idx="17">
                  <c:v>0.26161680458306802</c:v>
                </c:pt>
                <c:pt idx="18">
                  <c:v>0.14783047426841578</c:v>
                </c:pt>
                <c:pt idx="19">
                  <c:v>0.17274725274725267</c:v>
                </c:pt>
                <c:pt idx="20">
                  <c:v>0.11263118440779607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A4-4933-9319-F1A9AFE04E8D}"/>
            </c:ext>
          </c:extLst>
        </c:ser>
        <c:ser>
          <c:idx val="1"/>
          <c:order val="1"/>
          <c:tx>
            <c:v>Detaljhandeln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'Figur 7-10'!$A$4:$A$24</c:f>
              <c:numCache>
                <c:formatCode>0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'Figur 7-10'!$K$4:$K$24</c:f>
              <c:numCache>
                <c:formatCode>0%</c:formatCode>
                <c:ptCount val="21"/>
                <c:pt idx="0">
                  <c:v>0.13214813251740876</c:v>
                </c:pt>
                <c:pt idx="1">
                  <c:v>3.613531522296265E-2</c:v>
                </c:pt>
                <c:pt idx="2">
                  <c:v>3.9034920063858891E-2</c:v>
                </c:pt>
                <c:pt idx="3">
                  <c:v>0.10277218723625259</c:v>
                </c:pt>
                <c:pt idx="4">
                  <c:v>0.10296714941716711</c:v>
                </c:pt>
                <c:pt idx="5">
                  <c:v>5.8001957121252667E-2</c:v>
                </c:pt>
                <c:pt idx="6">
                  <c:v>4.049440847557384E-2</c:v>
                </c:pt>
                <c:pt idx="7">
                  <c:v>5.183197840738285E-2</c:v>
                </c:pt>
                <c:pt idx="8">
                  <c:v>8.0485556238475642E-2</c:v>
                </c:pt>
                <c:pt idx="9">
                  <c:v>1.2571461076822388E-2</c:v>
                </c:pt>
                <c:pt idx="10">
                  <c:v>7.3607482935872603E-2</c:v>
                </c:pt>
                <c:pt idx="11">
                  <c:v>0.10788430595345555</c:v>
                </c:pt>
                <c:pt idx="12">
                  <c:v>-6.3206990199551338E-2</c:v>
                </c:pt>
                <c:pt idx="13">
                  <c:v>0.1488460617366425</c:v>
                </c:pt>
                <c:pt idx="14">
                  <c:v>1.9770478133982916E-2</c:v>
                </c:pt>
                <c:pt idx="15">
                  <c:v>2.8037182080302925E-2</c:v>
                </c:pt>
                <c:pt idx="16">
                  <c:v>-3.5801745609812308E-2</c:v>
                </c:pt>
                <c:pt idx="17">
                  <c:v>4.0235311994616385E-2</c:v>
                </c:pt>
                <c:pt idx="18">
                  <c:v>1.0820116861435691E-2</c:v>
                </c:pt>
                <c:pt idx="19">
                  <c:v>6.0695521124725094E-3</c:v>
                </c:pt>
                <c:pt idx="20">
                  <c:v>3.3858308110603641E-3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A4-4933-9319-F1A9AFE04E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59344591"/>
        <c:axId val="1359361647"/>
      </c:barChart>
      <c:catAx>
        <c:axId val="1359344591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sv-SE"/>
          </a:p>
        </c:txPr>
        <c:crossAx val="1359361647"/>
        <c:crosses val="autoZero"/>
        <c:auto val="1"/>
        <c:lblAlgn val="ctr"/>
        <c:lblOffset val="100"/>
        <c:noMultiLvlLbl val="0"/>
      </c:catAx>
      <c:valAx>
        <c:axId val="1359361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sv-SE"/>
          </a:p>
        </c:txPr>
        <c:crossAx val="13593445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Georgia" panose="02040502050405020303" pitchFamily="18" charset="0"/>
        </a:defRPr>
      </a:pPr>
      <a:endParaRPr lang="sv-SE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rormarg_ehandel_cgroups!$A$2</c:f>
              <c:strCache>
                <c:ptCount val="1"/>
                <c:pt idx="0">
                  <c:v>1998-2000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rormarg_ehandel_cgroups!$B$2:$V$2</c:f>
              <c:numCache>
                <c:formatCode>0</c:formatCode>
                <c:ptCount val="21"/>
                <c:pt idx="0">
                  <c:v>-61.029170000000001</c:v>
                </c:pt>
                <c:pt idx="1">
                  <c:v>-88.05</c:v>
                </c:pt>
                <c:pt idx="2">
                  <c:v>-9.6419350000000001</c:v>
                </c:pt>
                <c:pt idx="3">
                  <c:v>-8.4407409999999992</c:v>
                </c:pt>
                <c:pt idx="4">
                  <c:v>-3.6692309999999999</c:v>
                </c:pt>
                <c:pt idx="5">
                  <c:v>-11.28077</c:v>
                </c:pt>
                <c:pt idx="6">
                  <c:v>-2.7851849999999998</c:v>
                </c:pt>
                <c:pt idx="7">
                  <c:v>5.8624999999999998</c:v>
                </c:pt>
                <c:pt idx="8">
                  <c:v>1.3789469999999999</c:v>
                </c:pt>
                <c:pt idx="9">
                  <c:v>-6.7294119999999999</c:v>
                </c:pt>
                <c:pt idx="10">
                  <c:v>-1.79375</c:v>
                </c:pt>
                <c:pt idx="11">
                  <c:v>3.7437499999999999</c:v>
                </c:pt>
                <c:pt idx="12">
                  <c:v>1.35</c:v>
                </c:pt>
                <c:pt idx="13">
                  <c:v>3.2374999999999998</c:v>
                </c:pt>
                <c:pt idx="14">
                  <c:v>4.90625</c:v>
                </c:pt>
                <c:pt idx="15">
                  <c:v>19.920000000000002</c:v>
                </c:pt>
                <c:pt idx="16">
                  <c:v>2.7357140000000002</c:v>
                </c:pt>
                <c:pt idx="17">
                  <c:v>1.230769</c:v>
                </c:pt>
                <c:pt idx="18">
                  <c:v>4.9454549999999999</c:v>
                </c:pt>
                <c:pt idx="19">
                  <c:v>2.7</c:v>
                </c:pt>
                <c:pt idx="20">
                  <c:v>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E5A-453D-A6F4-B471EC8854F3}"/>
            </c:ext>
          </c:extLst>
        </c:ser>
        <c:ser>
          <c:idx val="1"/>
          <c:order val="1"/>
          <c:tx>
            <c:strRef>
              <c:f>rormarg_ehandel_cgroups!$A$3</c:f>
              <c:strCache>
                <c:ptCount val="1"/>
                <c:pt idx="0">
                  <c:v>2001-2003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rormarg_ehandel_cgroups!$B$3:$V$3</c:f>
              <c:numCache>
                <c:formatCode>0</c:formatCode>
                <c:ptCount val="21"/>
                <c:pt idx="0">
                  <c:v>-42.372729999999997</c:v>
                </c:pt>
                <c:pt idx="1">
                  <c:v>12.49091</c:v>
                </c:pt>
                <c:pt idx="2">
                  <c:v>-6.1714289999999998</c:v>
                </c:pt>
                <c:pt idx="3">
                  <c:v>2</c:v>
                </c:pt>
                <c:pt idx="4">
                  <c:v>1.3409089999999999</c:v>
                </c:pt>
                <c:pt idx="5">
                  <c:v>-15.94211</c:v>
                </c:pt>
                <c:pt idx="6">
                  <c:v>-24.62857</c:v>
                </c:pt>
                <c:pt idx="7">
                  <c:v>12.574999999999999</c:v>
                </c:pt>
                <c:pt idx="8">
                  <c:v>5.3250000000000002</c:v>
                </c:pt>
                <c:pt idx="9">
                  <c:v>9.4230769999999993</c:v>
                </c:pt>
                <c:pt idx="10">
                  <c:v>3.76</c:v>
                </c:pt>
                <c:pt idx="11">
                  <c:v>7.06</c:v>
                </c:pt>
                <c:pt idx="12">
                  <c:v>6.8727270000000003</c:v>
                </c:pt>
                <c:pt idx="13">
                  <c:v>5.5</c:v>
                </c:pt>
                <c:pt idx="14">
                  <c:v>8</c:v>
                </c:pt>
                <c:pt idx="15">
                  <c:v>7.9666670000000002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E5A-453D-A6F4-B471EC8854F3}"/>
            </c:ext>
          </c:extLst>
        </c:ser>
        <c:ser>
          <c:idx val="2"/>
          <c:order val="2"/>
          <c:tx>
            <c:strRef>
              <c:f>rormarg_ehandel_cgroups!$A$4</c:f>
              <c:strCache>
                <c:ptCount val="1"/>
                <c:pt idx="0">
                  <c:v>2004-2006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rormarg_ehandel_cgroups!$B$4:$V$4</c:f>
              <c:numCache>
                <c:formatCode>0</c:formatCode>
                <c:ptCount val="21"/>
                <c:pt idx="0">
                  <c:v>-23.79636</c:v>
                </c:pt>
                <c:pt idx="1">
                  <c:v>-4.7382350000000004</c:v>
                </c:pt>
                <c:pt idx="2">
                  <c:v>-7.514583</c:v>
                </c:pt>
                <c:pt idx="3">
                  <c:v>-2.566265</c:v>
                </c:pt>
                <c:pt idx="4">
                  <c:v>-3.3519999999999999</c:v>
                </c:pt>
                <c:pt idx="5">
                  <c:v>-1.8149249999999999</c:v>
                </c:pt>
                <c:pt idx="6">
                  <c:v>4.1440679999999999</c:v>
                </c:pt>
                <c:pt idx="7">
                  <c:v>8.2880000000000003</c:v>
                </c:pt>
                <c:pt idx="8">
                  <c:v>-0.54600000000000004</c:v>
                </c:pt>
                <c:pt idx="9">
                  <c:v>5.077083</c:v>
                </c:pt>
                <c:pt idx="10">
                  <c:v>0.88888889999999998</c:v>
                </c:pt>
                <c:pt idx="11">
                  <c:v>1.387805</c:v>
                </c:pt>
                <c:pt idx="12">
                  <c:v>-15.19</c:v>
                </c:pt>
                <c:pt idx="13">
                  <c:v>2.4249999999999998</c:v>
                </c:pt>
                <c:pt idx="14">
                  <c:v>4.6900000000000004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E5A-453D-A6F4-B471EC8854F3}"/>
            </c:ext>
          </c:extLst>
        </c:ser>
        <c:ser>
          <c:idx val="3"/>
          <c:order val="3"/>
          <c:tx>
            <c:strRef>
              <c:f>rormarg_ehandel_cgroups!$A$5</c:f>
              <c:strCache>
                <c:ptCount val="1"/>
                <c:pt idx="0">
                  <c:v>2007-2009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rormarg_ehandel_cgroups!$B$5:$V$5</c:f>
              <c:numCache>
                <c:formatCode>0</c:formatCode>
                <c:ptCount val="21"/>
                <c:pt idx="0">
                  <c:v>-27.159600000000001</c:v>
                </c:pt>
                <c:pt idx="1">
                  <c:v>-15.176130000000001</c:v>
                </c:pt>
                <c:pt idx="2">
                  <c:v>-7.2059629999999997</c:v>
                </c:pt>
                <c:pt idx="3">
                  <c:v>-5.6569950000000002</c:v>
                </c:pt>
                <c:pt idx="4">
                  <c:v>-1.0213019999999999</c:v>
                </c:pt>
                <c:pt idx="5">
                  <c:v>3.8631250000000001</c:v>
                </c:pt>
                <c:pt idx="6">
                  <c:v>2.9562499999999998</c:v>
                </c:pt>
                <c:pt idx="7">
                  <c:v>-3.4535999999999998</c:v>
                </c:pt>
                <c:pt idx="8">
                  <c:v>2.3078949999999998</c:v>
                </c:pt>
                <c:pt idx="9">
                  <c:v>-1.437864</c:v>
                </c:pt>
                <c:pt idx="10">
                  <c:v>0.69696970000000003</c:v>
                </c:pt>
                <c:pt idx="11">
                  <c:v>-0.2807692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E5A-453D-A6F4-B471EC8854F3}"/>
            </c:ext>
          </c:extLst>
        </c:ser>
        <c:ser>
          <c:idx val="4"/>
          <c:order val="4"/>
          <c:tx>
            <c:strRef>
              <c:f>rormarg_ehandel_cgroups!$A$6</c:f>
              <c:strCache>
                <c:ptCount val="1"/>
                <c:pt idx="0">
                  <c:v>2010-2012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rormarg_ehandel_cgroups!$B$6:$V$6</c:f>
              <c:numCache>
                <c:formatCode>0</c:formatCode>
                <c:ptCount val="21"/>
                <c:pt idx="0">
                  <c:v>-15.74686</c:v>
                </c:pt>
                <c:pt idx="1">
                  <c:v>-7.7373469999999998</c:v>
                </c:pt>
                <c:pt idx="2">
                  <c:v>-5.1658999999999997</c:v>
                </c:pt>
                <c:pt idx="3">
                  <c:v>-2.932347</c:v>
                </c:pt>
                <c:pt idx="4">
                  <c:v>-0.96497580000000005</c:v>
                </c:pt>
                <c:pt idx="5">
                  <c:v>1.1687669999999999</c:v>
                </c:pt>
                <c:pt idx="6">
                  <c:v>4.5125770000000003</c:v>
                </c:pt>
                <c:pt idx="7">
                  <c:v>2.707182</c:v>
                </c:pt>
                <c:pt idx="8">
                  <c:v>1.639437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E5A-453D-A6F4-B471EC8854F3}"/>
            </c:ext>
          </c:extLst>
        </c:ser>
        <c:ser>
          <c:idx val="5"/>
          <c:order val="5"/>
          <c:tx>
            <c:strRef>
              <c:f>rormarg_ehandel_cgroups!$A$7</c:f>
              <c:strCache>
                <c:ptCount val="1"/>
                <c:pt idx="0">
                  <c:v>2013-2015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rormarg_ehandel_cgroups!$B$7:$V$7</c:f>
              <c:numCache>
                <c:formatCode>0</c:formatCode>
                <c:ptCount val="21"/>
                <c:pt idx="0">
                  <c:v>-10.45566</c:v>
                </c:pt>
                <c:pt idx="1">
                  <c:v>-6.1680469999999996</c:v>
                </c:pt>
                <c:pt idx="2">
                  <c:v>-3.9654929999999999</c:v>
                </c:pt>
                <c:pt idx="3">
                  <c:v>-2.5404840000000002</c:v>
                </c:pt>
                <c:pt idx="4">
                  <c:v>0.45690140000000001</c:v>
                </c:pt>
                <c:pt idx="5">
                  <c:v>-0.76725149999999998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E5A-453D-A6F4-B471EC8854F3}"/>
            </c:ext>
          </c:extLst>
        </c:ser>
        <c:ser>
          <c:idx val="6"/>
          <c:order val="6"/>
          <c:tx>
            <c:strRef>
              <c:f>rormarg_ehandel_cgroups!$A$8</c:f>
              <c:strCache>
                <c:ptCount val="1"/>
                <c:pt idx="0">
                  <c:v>2016-2018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rormarg_ehandel_cgroups!$B$8:$V$8</c:f>
              <c:numCache>
                <c:formatCode>0</c:formatCode>
                <c:ptCount val="21"/>
                <c:pt idx="0">
                  <c:v>-14.94154</c:v>
                </c:pt>
                <c:pt idx="1">
                  <c:v>-9.3983869999999996</c:v>
                </c:pt>
                <c:pt idx="2">
                  <c:v>-8.4899629999999995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E5A-453D-A6F4-B471EC8854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9460736"/>
        <c:axId val="469461152"/>
      </c:lineChart>
      <c:catAx>
        <c:axId val="46946073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69461152"/>
        <c:crosses val="autoZero"/>
        <c:auto val="1"/>
        <c:lblAlgn val="ctr"/>
        <c:lblOffset val="100"/>
        <c:noMultiLvlLbl val="0"/>
      </c:catAx>
      <c:valAx>
        <c:axId val="469461152"/>
        <c:scaling>
          <c:orientation val="minMax"/>
          <c:max val="30"/>
          <c:min val="-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69460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rormarg_detalj_cgroups!$A$2</c:f>
              <c:strCache>
                <c:ptCount val="1"/>
                <c:pt idx="0">
                  <c:v>1998-2000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rormarg_detalj_cgroups!$B$2:$V$2</c:f>
              <c:numCache>
                <c:formatCode>0</c:formatCode>
                <c:ptCount val="21"/>
                <c:pt idx="0">
                  <c:v>-5.2735760000000003</c:v>
                </c:pt>
                <c:pt idx="1">
                  <c:v>-1.8206009999999999</c:v>
                </c:pt>
                <c:pt idx="2">
                  <c:v>-1.0051209999999999</c:v>
                </c:pt>
                <c:pt idx="3">
                  <c:v>0.32925199999999999</c:v>
                </c:pt>
                <c:pt idx="4">
                  <c:v>1.033774</c:v>
                </c:pt>
                <c:pt idx="5">
                  <c:v>1.9643679999999999</c:v>
                </c:pt>
                <c:pt idx="6">
                  <c:v>2.9433069999999999</c:v>
                </c:pt>
                <c:pt idx="7">
                  <c:v>3.2288030000000001</c:v>
                </c:pt>
                <c:pt idx="8">
                  <c:v>1.885243</c:v>
                </c:pt>
                <c:pt idx="9">
                  <c:v>2.813205</c:v>
                </c:pt>
                <c:pt idx="10">
                  <c:v>2.9888560000000002</c:v>
                </c:pt>
                <c:pt idx="11">
                  <c:v>1.637872</c:v>
                </c:pt>
                <c:pt idx="12">
                  <c:v>0.29521849999999999</c:v>
                </c:pt>
                <c:pt idx="13">
                  <c:v>2.6680869999999999</c:v>
                </c:pt>
                <c:pt idx="14">
                  <c:v>1.25102</c:v>
                </c:pt>
                <c:pt idx="15">
                  <c:v>2.7506400000000002</c:v>
                </c:pt>
                <c:pt idx="16">
                  <c:v>3.7207080000000001</c:v>
                </c:pt>
                <c:pt idx="17">
                  <c:v>4.7222470000000003</c:v>
                </c:pt>
                <c:pt idx="18">
                  <c:v>4.0582250000000002</c:v>
                </c:pt>
                <c:pt idx="19">
                  <c:v>8.8947479999999999</c:v>
                </c:pt>
                <c:pt idx="20">
                  <c:v>6.6291929999999999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683-4530-8B31-855BA11037E9}"/>
            </c:ext>
          </c:extLst>
        </c:ser>
        <c:ser>
          <c:idx val="1"/>
          <c:order val="1"/>
          <c:tx>
            <c:strRef>
              <c:f>rormarg_detalj_cgroups!$A$3</c:f>
              <c:strCache>
                <c:ptCount val="1"/>
                <c:pt idx="0">
                  <c:v>2001-2003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rormarg_detalj_cgroups!$B$3:$V$3</c:f>
              <c:numCache>
                <c:formatCode>0</c:formatCode>
                <c:ptCount val="21"/>
                <c:pt idx="0">
                  <c:v>-4.483975</c:v>
                </c:pt>
                <c:pt idx="1">
                  <c:v>-1.913985</c:v>
                </c:pt>
                <c:pt idx="2">
                  <c:v>-0.42853980000000003</c:v>
                </c:pt>
                <c:pt idx="3">
                  <c:v>1.546157</c:v>
                </c:pt>
                <c:pt idx="4">
                  <c:v>1.0174730000000001</c:v>
                </c:pt>
                <c:pt idx="5">
                  <c:v>2.2931469999999998</c:v>
                </c:pt>
                <c:pt idx="6">
                  <c:v>2.3805260000000001</c:v>
                </c:pt>
                <c:pt idx="7">
                  <c:v>2.3621759999999998</c:v>
                </c:pt>
                <c:pt idx="8">
                  <c:v>2.3321529999999999</c:v>
                </c:pt>
                <c:pt idx="9">
                  <c:v>3.8480880000000002</c:v>
                </c:pt>
                <c:pt idx="10">
                  <c:v>4.0034340000000004</c:v>
                </c:pt>
                <c:pt idx="11">
                  <c:v>2.47221</c:v>
                </c:pt>
                <c:pt idx="12">
                  <c:v>4.0169779999999999</c:v>
                </c:pt>
                <c:pt idx="13">
                  <c:v>4.7591739999999998</c:v>
                </c:pt>
                <c:pt idx="14">
                  <c:v>5.285463</c:v>
                </c:pt>
                <c:pt idx="15">
                  <c:v>2.9863719999999998</c:v>
                </c:pt>
                <c:pt idx="16">
                  <c:v>3.9925579999999998</c:v>
                </c:pt>
                <c:pt idx="17">
                  <c:v>5.2380999999999997E-2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683-4530-8B31-855BA11037E9}"/>
            </c:ext>
          </c:extLst>
        </c:ser>
        <c:ser>
          <c:idx val="2"/>
          <c:order val="2"/>
          <c:tx>
            <c:strRef>
              <c:f>rormarg_detalj_cgroups!$A$4</c:f>
              <c:strCache>
                <c:ptCount val="1"/>
                <c:pt idx="0">
                  <c:v>2004-2006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rormarg_detalj_cgroups!$B$4:$V$4</c:f>
              <c:numCache>
                <c:formatCode>0</c:formatCode>
                <c:ptCount val="21"/>
                <c:pt idx="0">
                  <c:v>-5.6161149999999997</c:v>
                </c:pt>
                <c:pt idx="1">
                  <c:v>-2.1216759999999999</c:v>
                </c:pt>
                <c:pt idx="2">
                  <c:v>-1.38541</c:v>
                </c:pt>
                <c:pt idx="3">
                  <c:v>0.15344269999999999</c:v>
                </c:pt>
                <c:pt idx="4">
                  <c:v>-0.26934849999999999</c:v>
                </c:pt>
                <c:pt idx="5">
                  <c:v>1.96668</c:v>
                </c:pt>
                <c:pt idx="6">
                  <c:v>2.2229640000000002</c:v>
                </c:pt>
                <c:pt idx="7">
                  <c:v>2.5644390000000001</c:v>
                </c:pt>
                <c:pt idx="8">
                  <c:v>1.9824580000000001</c:v>
                </c:pt>
                <c:pt idx="9">
                  <c:v>2.1536550000000001</c:v>
                </c:pt>
                <c:pt idx="10">
                  <c:v>4.7269030000000001</c:v>
                </c:pt>
                <c:pt idx="11">
                  <c:v>3.9158409999999999</c:v>
                </c:pt>
                <c:pt idx="12">
                  <c:v>3.2125080000000001</c:v>
                </c:pt>
                <c:pt idx="13">
                  <c:v>4.3148260000000001</c:v>
                </c:pt>
                <c:pt idx="14">
                  <c:v>2.962526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683-4530-8B31-855BA11037E9}"/>
            </c:ext>
          </c:extLst>
        </c:ser>
        <c:ser>
          <c:idx val="3"/>
          <c:order val="3"/>
          <c:tx>
            <c:strRef>
              <c:f>rormarg_detalj_cgroups!$A$5</c:f>
              <c:strCache>
                <c:ptCount val="1"/>
                <c:pt idx="0">
                  <c:v>2007-2009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rormarg_detalj_cgroups!$B$5:$V$5</c:f>
              <c:numCache>
                <c:formatCode>0</c:formatCode>
                <c:ptCount val="21"/>
                <c:pt idx="0">
                  <c:v>-7.8918239999999997</c:v>
                </c:pt>
                <c:pt idx="1">
                  <c:v>-3.0325639999999998</c:v>
                </c:pt>
                <c:pt idx="2">
                  <c:v>-1.171063</c:v>
                </c:pt>
                <c:pt idx="3">
                  <c:v>0.95852360000000003</c:v>
                </c:pt>
                <c:pt idx="4">
                  <c:v>1.3217749999999999</c:v>
                </c:pt>
                <c:pt idx="5">
                  <c:v>2.0817389999999998</c:v>
                </c:pt>
                <c:pt idx="6">
                  <c:v>2.9669110000000001</c:v>
                </c:pt>
                <c:pt idx="7">
                  <c:v>3.8777729999999999</c:v>
                </c:pt>
                <c:pt idx="8">
                  <c:v>3.0078740000000002</c:v>
                </c:pt>
                <c:pt idx="9">
                  <c:v>2.8916499999999998</c:v>
                </c:pt>
                <c:pt idx="10">
                  <c:v>2.7129470000000002</c:v>
                </c:pt>
                <c:pt idx="11">
                  <c:v>4.3225230000000003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683-4530-8B31-855BA11037E9}"/>
            </c:ext>
          </c:extLst>
        </c:ser>
        <c:ser>
          <c:idx val="4"/>
          <c:order val="4"/>
          <c:tx>
            <c:strRef>
              <c:f>rormarg_detalj_cgroups!$A$6</c:f>
              <c:strCache>
                <c:ptCount val="1"/>
                <c:pt idx="0">
                  <c:v>2010-2012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rormarg_detalj_cgroups!$B$6:$V$6</c:f>
              <c:numCache>
                <c:formatCode>0</c:formatCode>
                <c:ptCount val="21"/>
                <c:pt idx="0">
                  <c:v>-6.8868489999999998</c:v>
                </c:pt>
                <c:pt idx="1">
                  <c:v>-2.5752139999999999</c:v>
                </c:pt>
                <c:pt idx="2">
                  <c:v>-1.1105590000000001</c:v>
                </c:pt>
                <c:pt idx="3">
                  <c:v>1.0054129999999999</c:v>
                </c:pt>
                <c:pt idx="4">
                  <c:v>2.3953090000000001</c:v>
                </c:pt>
                <c:pt idx="5">
                  <c:v>2.9073769999999999</c:v>
                </c:pt>
                <c:pt idx="6">
                  <c:v>3.103936</c:v>
                </c:pt>
                <c:pt idx="7">
                  <c:v>3.4573499999999999</c:v>
                </c:pt>
                <c:pt idx="8">
                  <c:v>1.9020189999999999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683-4530-8B31-855BA11037E9}"/>
            </c:ext>
          </c:extLst>
        </c:ser>
        <c:ser>
          <c:idx val="5"/>
          <c:order val="5"/>
          <c:tx>
            <c:strRef>
              <c:f>rormarg_detalj_cgroups!$A$7</c:f>
              <c:strCache>
                <c:ptCount val="1"/>
                <c:pt idx="0">
                  <c:v>2013-2015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rormarg_detalj_cgroups!$B$7:$V$7</c:f>
              <c:numCache>
                <c:formatCode>0</c:formatCode>
                <c:ptCount val="21"/>
                <c:pt idx="0">
                  <c:v>-6.2260580000000001</c:v>
                </c:pt>
                <c:pt idx="1">
                  <c:v>-2.7842950000000002</c:v>
                </c:pt>
                <c:pt idx="2">
                  <c:v>-0.78237610000000002</c:v>
                </c:pt>
                <c:pt idx="3">
                  <c:v>1.063161</c:v>
                </c:pt>
                <c:pt idx="4">
                  <c:v>2.3694299999999999</c:v>
                </c:pt>
                <c:pt idx="5">
                  <c:v>2.571904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683-4530-8B31-855BA11037E9}"/>
            </c:ext>
          </c:extLst>
        </c:ser>
        <c:ser>
          <c:idx val="6"/>
          <c:order val="6"/>
          <c:tx>
            <c:strRef>
              <c:f>rormarg_detalj_cgroups!$A$8</c:f>
              <c:strCache>
                <c:ptCount val="1"/>
                <c:pt idx="0">
                  <c:v>2016-2018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rormarg_detalj_cgroups!$B$8:$V$8</c:f>
              <c:numCache>
                <c:formatCode>0</c:formatCode>
                <c:ptCount val="21"/>
                <c:pt idx="0">
                  <c:v>-5.4611700000000001</c:v>
                </c:pt>
                <c:pt idx="1">
                  <c:v>-2.1590189999999998</c:v>
                </c:pt>
                <c:pt idx="2">
                  <c:v>0.64508120000000002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683-4530-8B31-855BA11037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6266592"/>
        <c:axId val="586262848"/>
      </c:lineChart>
      <c:catAx>
        <c:axId val="58626659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86262848"/>
        <c:crosses val="autoZero"/>
        <c:auto val="1"/>
        <c:lblAlgn val="ctr"/>
        <c:lblOffset val="100"/>
        <c:noMultiLvlLbl val="0"/>
      </c:catAx>
      <c:valAx>
        <c:axId val="586262848"/>
        <c:scaling>
          <c:orientation val="minMax"/>
          <c:max val="30"/>
          <c:min val="-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86266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21799-C269-E543-B22C-E0565ABEA239}" type="datetimeFigureOut">
              <a:rPr lang="en-US" smtClean="0"/>
              <a:t>4/21/2022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06F30-E7AD-2C4A-9BEE-373B7BEC3D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2477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67FEEE-B3C5-491A-A07E-75182493FAD3}" type="datetimeFigureOut">
              <a:rPr lang="sv-SE" smtClean="0"/>
              <a:t>2022-04-21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8C9242-4930-443F-8247-4BA1D95EF48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9963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C9242-4930-443F-8247-4BA1D95EF48F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1588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C9242-4930-443F-8247-4BA1D95EF48F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7009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C9242-4930-443F-8247-4BA1D95EF48F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1213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C9242-4930-443F-8247-4BA1D95EF48F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1830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C9242-4930-443F-8247-4BA1D95EF48F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646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C9242-4930-443F-8247-4BA1D95EF48F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9402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C9242-4930-443F-8247-4BA1D95EF48F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0947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C9242-4930-443F-8247-4BA1D95EF48F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7910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C9242-4930-443F-8247-4BA1D95EF48F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8074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C9242-4930-443F-8247-4BA1D95EF48F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2785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C9242-4930-443F-8247-4BA1D95EF48F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3650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C9242-4930-443F-8247-4BA1D95EF48F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7531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C9242-4930-443F-8247-4BA1D95EF48F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2103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634-7F25-AA42-9C42-44A2EF772AF7}" type="datetimeFigureOut">
              <a:rPr lang="en-US" smtClean="0"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PRESENTATIONENS NAMN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B08D6-EEC5-3941-8DF2-B234CD341C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571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634-7F25-AA42-9C42-44A2EF772AF7}" type="datetimeFigureOut">
              <a:rPr lang="en-US" smtClean="0"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B08D6-EEC5-3941-8DF2-B234CD341C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935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634-7F25-AA42-9C42-44A2EF772AF7}" type="datetimeFigureOut">
              <a:rPr lang="en-US" smtClean="0"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B08D6-EEC5-3941-8DF2-B234CD341C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02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634-7F25-AA42-9C42-44A2EF772AF7}" type="datetimeFigureOut">
              <a:rPr lang="en-US" smtClean="0"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B08D6-EEC5-3941-8DF2-B234CD341C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073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634-7F25-AA42-9C42-44A2EF772AF7}" type="datetimeFigureOut">
              <a:rPr lang="en-US" smtClean="0"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B08D6-EEC5-3941-8DF2-B234CD341C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533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634-7F25-AA42-9C42-44A2EF772AF7}" type="datetimeFigureOut">
              <a:rPr lang="en-US" smtClean="0"/>
              <a:t>4/21/2022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B08D6-EEC5-3941-8DF2-B234CD341C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432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634-7F25-AA42-9C42-44A2EF772AF7}" type="datetimeFigureOut">
              <a:rPr lang="en-US" smtClean="0"/>
              <a:t>4/21/2022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B08D6-EEC5-3941-8DF2-B234CD341C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702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634-7F25-AA42-9C42-44A2EF772AF7}" type="datetimeFigureOut">
              <a:rPr lang="en-US" smtClean="0"/>
              <a:t>4/21/2022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B08D6-EEC5-3941-8DF2-B234CD341C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832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634-7F25-AA42-9C42-44A2EF772AF7}" type="datetimeFigureOut">
              <a:rPr lang="en-US" smtClean="0"/>
              <a:t>4/21/2022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B08D6-EEC5-3941-8DF2-B234CD341C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710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634-7F25-AA42-9C42-44A2EF772AF7}" type="datetimeFigureOut">
              <a:rPr lang="en-US" smtClean="0"/>
              <a:t>4/21/2022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B08D6-EEC5-3941-8DF2-B234CD341C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768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634-7F25-AA42-9C42-44A2EF772AF7}" type="datetimeFigureOut">
              <a:rPr lang="en-US" smtClean="0"/>
              <a:t>4/21/2022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B08D6-EEC5-3941-8DF2-B234CD341C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297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fld id="{4D3B6634-7F25-AA42-9C42-44A2EF772AF7}" type="datetimeFigureOut">
              <a:rPr lang="en-US" smtClean="0"/>
              <a:pPr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spc="30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PRESENTATIONENS NAMN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163840"/>
                </a:solidFill>
                <a:latin typeface="Trebuchet MS"/>
                <a:cs typeface="Trebuchet MS"/>
              </a:defRPr>
            </a:lvl1pPr>
          </a:lstStyle>
          <a:p>
            <a:fld id="{B37B08D6-EEC5-3941-8DF2-B234CD341C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09600" y="6407293"/>
            <a:ext cx="10972800" cy="0"/>
          </a:xfrm>
          <a:prstGeom prst="line">
            <a:avLst/>
          </a:prstGeom>
          <a:ln w="12700" cmpd="sng">
            <a:solidFill>
              <a:srgbClr val="1638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33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mailto:sven-olov.daunfeldt@huiresearch.s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8878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572801" y="2452568"/>
            <a:ext cx="7010400" cy="61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3200" b="1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E-handelns </a:t>
            </a:r>
            <a:r>
              <a:rPr lang="sv-SE" sz="3200" b="1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företagsdynamik</a:t>
            </a:r>
            <a:endParaRPr lang="sv-SE" sz="3200" dirty="0">
              <a:solidFill>
                <a:schemeClr val="bg1"/>
              </a:solidFill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2618" y="6234857"/>
            <a:ext cx="11489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00" spc="100" dirty="0">
                <a:solidFill>
                  <a:srgbClr val="ACC2BA"/>
                </a:solidFill>
                <a:latin typeface="Trebuchet MS"/>
                <a:cs typeface="Trebuchet MS"/>
              </a:rPr>
              <a:t>2022-04-21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093198" y="6234856"/>
            <a:ext cx="802403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101040" y="6239601"/>
            <a:ext cx="15729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00" spc="100" dirty="0">
                <a:solidFill>
                  <a:srgbClr val="ACC2BA"/>
                </a:solidFill>
                <a:latin typeface="Trebuchet MS"/>
                <a:cs typeface="Trebuchet MS"/>
              </a:rPr>
              <a:t>Stockholm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9161080" y="6234856"/>
            <a:ext cx="82112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499901" y="4759785"/>
            <a:ext cx="5156200" cy="51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sv-SE" sz="1200" spc="100" dirty="0">
                <a:solidFill>
                  <a:srgbClr val="ACC2BA"/>
                </a:solidFill>
                <a:latin typeface="Trebuchet MS"/>
                <a:cs typeface="Trebuchet MS"/>
              </a:rPr>
              <a:t>Anders Bornhäll, Sven-Olov Daunfeldt, Oana Mihaescu &amp; Hans Seerar Westerberg</a:t>
            </a:r>
            <a:endParaRPr lang="en-US" sz="1200" spc="100" dirty="0">
              <a:solidFill>
                <a:srgbClr val="ACC2BA"/>
              </a:solidFill>
              <a:latin typeface="Trebuchet MS"/>
              <a:cs typeface="Trebuchet MS"/>
            </a:endParaRPr>
          </a:p>
        </p:txBody>
      </p:sp>
      <p:pic>
        <p:nvPicPr>
          <p:cNvPr id="13" name="Picture 12" descr="HFI_Sv_Logotyp_Ljusgrön.eps">
            <a:extLst>
              <a:ext uri="{FF2B5EF4-FFF2-40B4-BE49-F238E27FC236}">
                <a16:creationId xmlns:a16="http://schemas.microsoft.com/office/drawing/2014/main" id="{F677A593-5DF4-4835-B91C-DC03148E2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32" y="112395"/>
            <a:ext cx="6242938" cy="2315603"/>
          </a:xfrm>
          <a:prstGeom prst="rect">
            <a:avLst/>
          </a:prstGeom>
        </p:spPr>
      </p:pic>
      <p:pic>
        <p:nvPicPr>
          <p:cNvPr id="15" name="Bildobjekt 2">
            <a:extLst>
              <a:ext uri="{FF2B5EF4-FFF2-40B4-BE49-F238E27FC236}">
                <a16:creationId xmlns:a16="http://schemas.microsoft.com/office/drawing/2014/main" id="{172FE00E-0E42-46DD-89BF-39622B5D55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5" r="5355" b="18445"/>
          <a:stretch/>
        </p:blipFill>
        <p:spPr bwMode="auto">
          <a:xfrm>
            <a:off x="4648200" y="3886200"/>
            <a:ext cx="2895600" cy="6375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24496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BD4FA14-7994-45AC-987C-DDC1155C1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57500"/>
            <a:ext cx="10972800" cy="1143000"/>
          </a:xfrm>
        </p:spPr>
        <p:txBody>
          <a:bodyPr/>
          <a:lstStyle/>
          <a:p>
            <a:r>
              <a:rPr lang="sv-SE" dirty="0">
                <a:latin typeface="Trebuchet MS" panose="020B0603020202020204" pitchFamily="34" charset="0"/>
              </a:rPr>
              <a:t>2. Överlevnad &amp; tillväxt</a:t>
            </a:r>
          </a:p>
        </p:txBody>
      </p:sp>
    </p:spTree>
    <p:extLst>
      <p:ext uri="{BB962C8B-B14F-4D97-AF65-F5344CB8AC3E}">
        <p14:creationId xmlns:p14="http://schemas.microsoft.com/office/powerpoint/2010/main" val="2089430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87053-6B07-4567-A16C-994FA86C1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8792"/>
            <a:ext cx="10972800" cy="1143000"/>
          </a:xfrm>
        </p:spPr>
        <p:txBody>
          <a:bodyPr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v-SE" sz="2800" b="1" spc="100" dirty="0">
                <a:solidFill>
                  <a:srgbClr val="000000"/>
                </a:solidFill>
                <a:latin typeface="Trebuchet MS" panose="020B0703020202090204" pitchFamily="34" charset="0"/>
                <a:ea typeface="+mn-ea"/>
                <a:cs typeface="+mn-cs"/>
              </a:rPr>
              <a:t>Överlevnad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1422E32-E22F-45D7-8F4E-6D6033979B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6762370"/>
              </p:ext>
            </p:extLst>
          </p:nvPr>
        </p:nvGraphicFramePr>
        <p:xfrm>
          <a:off x="609600" y="1611791"/>
          <a:ext cx="6273452" cy="3883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9A09825-558F-4707-A839-6124B454119B}"/>
              </a:ext>
            </a:extLst>
          </p:cNvPr>
          <p:cNvSpPr txBox="1"/>
          <p:nvPr/>
        </p:nvSpPr>
        <p:spPr>
          <a:xfrm>
            <a:off x="6883052" y="1611792"/>
            <a:ext cx="46993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Trebuchet MS" panose="020B0603020202020204" pitchFamily="34" charset="0"/>
              </a:rPr>
              <a:t>E-handelns överlevnadsgrad 2001 –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Trebuchet MS" panose="020B0603020202020204" pitchFamily="34" charset="0"/>
              </a:rPr>
              <a:t>För varje kohort har överlevnadsgraden sjunkit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Trebuchet MS" panose="020B0603020202020204" pitchFamily="34" charset="0"/>
              </a:rPr>
              <a:t>De som etablerade sig tidigt överlevde i snitt längre</a:t>
            </a:r>
          </a:p>
        </p:txBody>
      </p:sp>
    </p:spTree>
    <p:extLst>
      <p:ext uri="{BB962C8B-B14F-4D97-AF65-F5344CB8AC3E}">
        <p14:creationId xmlns:p14="http://schemas.microsoft.com/office/powerpoint/2010/main" val="3068323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87053-6B07-4567-A16C-994FA86C1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8792"/>
            <a:ext cx="10972800" cy="1143000"/>
          </a:xfrm>
        </p:spPr>
        <p:txBody>
          <a:bodyPr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v-SE" sz="2800" b="1" spc="100" dirty="0">
                <a:solidFill>
                  <a:srgbClr val="000000"/>
                </a:solidFill>
                <a:latin typeface="Trebuchet MS" panose="020B0703020202090204" pitchFamily="34" charset="0"/>
                <a:ea typeface="+mn-ea"/>
                <a:cs typeface="+mn-cs"/>
              </a:rPr>
              <a:t>Överlevnad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A09825-558F-4707-A839-6124B454119B}"/>
              </a:ext>
            </a:extLst>
          </p:cNvPr>
          <p:cNvSpPr txBox="1"/>
          <p:nvPr/>
        </p:nvSpPr>
        <p:spPr>
          <a:xfrm>
            <a:off x="609600" y="1377891"/>
            <a:ext cx="1097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Trebuchet MS" panose="020B0603020202020204" pitchFamily="34" charset="0"/>
              </a:rPr>
              <a:t>Genomsnittlig överlevnadsgrad för detalj- och e-handeln.</a:t>
            </a:r>
          </a:p>
          <a:p>
            <a:endParaRPr lang="sv-SE" dirty="0">
              <a:latin typeface="Trebuchet MS" panose="020B0603020202020204" pitchFamily="34" charset="0"/>
            </a:endParaRPr>
          </a:p>
          <a:p>
            <a:r>
              <a:rPr lang="sv-SE" dirty="0">
                <a:latin typeface="Trebuchet MS" panose="020B0603020202020204" pitchFamily="34" charset="0"/>
              </a:rPr>
              <a:t>Efter fem år har hälften av de nystartade e-handelsföretagen försvunnit. Inom detaljhandeln finns sex av tio företag kvar efter samma tid.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2EC38F4-15AD-43FA-ADBE-61F1769947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1360515"/>
              </p:ext>
            </p:extLst>
          </p:nvPr>
        </p:nvGraphicFramePr>
        <p:xfrm>
          <a:off x="2959274" y="2523564"/>
          <a:ext cx="6273452" cy="3865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65108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87053-6B07-4567-A16C-994FA86C1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8792"/>
            <a:ext cx="10972800" cy="1143000"/>
          </a:xfrm>
        </p:spPr>
        <p:txBody>
          <a:bodyPr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v-SE" sz="2800" b="1" spc="100" dirty="0">
                <a:solidFill>
                  <a:srgbClr val="000000"/>
                </a:solidFill>
                <a:latin typeface="Trebuchet MS" panose="020B0703020202090204" pitchFamily="34" charset="0"/>
                <a:ea typeface="+mn-ea"/>
                <a:cs typeface="+mn-cs"/>
              </a:rPr>
              <a:t>Tillväxt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9A71403-5ACC-40A4-BFD0-3E0F0866D2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6035430"/>
              </p:ext>
            </p:extLst>
          </p:nvPr>
        </p:nvGraphicFramePr>
        <p:xfrm>
          <a:off x="609599" y="1547280"/>
          <a:ext cx="5266185" cy="3519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9FD5CC8-9700-408F-BD85-FFC0119557B9}"/>
              </a:ext>
            </a:extLst>
          </p:cNvPr>
          <p:cNvSpPr txBox="1"/>
          <p:nvPr/>
        </p:nvSpPr>
        <p:spPr>
          <a:xfrm>
            <a:off x="7277622" y="28120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821F07-500E-406E-AB3C-8DFC262B6CED}"/>
              </a:ext>
            </a:extLst>
          </p:cNvPr>
          <p:cNvSpPr txBox="1"/>
          <p:nvPr/>
        </p:nvSpPr>
        <p:spPr>
          <a:xfrm>
            <a:off x="609600" y="5442559"/>
            <a:ext cx="5266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latin typeface="Trebuchet MS" panose="020B0603020202020204" pitchFamily="34" charset="0"/>
              </a:rPr>
              <a:t>Nettoomsättning = Omsättning – Moms &amp; Skatter </a:t>
            </a:r>
          </a:p>
          <a:p>
            <a:endParaRPr lang="sv-SE" dirty="0">
              <a:latin typeface="Trebuchet MS" panose="020B060302020202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D2815D0-588D-4267-8098-C295EF69B8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9117084"/>
              </p:ext>
            </p:extLst>
          </p:nvPr>
        </p:nvGraphicFramePr>
        <p:xfrm>
          <a:off x="6316217" y="1547279"/>
          <a:ext cx="5266185" cy="3519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1F4D8FF-0140-40C3-A9C9-77C458A63032}"/>
              </a:ext>
            </a:extLst>
          </p:cNvPr>
          <p:cNvSpPr txBox="1"/>
          <p:nvPr/>
        </p:nvSpPr>
        <p:spPr>
          <a:xfrm>
            <a:off x="7462353" y="1242460"/>
            <a:ext cx="3881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latin typeface="Trebuchet MS" panose="020B0603020202020204" pitchFamily="34" charset="0"/>
              </a:rPr>
              <a:t>Årlig förändring av nettoomsättning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E3D1BF-A3F7-4F5D-8D5E-4EA44305B20C}"/>
              </a:ext>
            </a:extLst>
          </p:cNvPr>
          <p:cNvSpPr txBox="1"/>
          <p:nvPr/>
        </p:nvSpPr>
        <p:spPr>
          <a:xfrm>
            <a:off x="1614576" y="1242460"/>
            <a:ext cx="2562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latin typeface="Trebuchet MS" panose="020B0603020202020204" pitchFamily="34" charset="0"/>
              </a:rPr>
              <a:t>Total nettoomsättning</a:t>
            </a:r>
          </a:p>
        </p:txBody>
      </p:sp>
    </p:spTree>
    <p:extLst>
      <p:ext uri="{BB962C8B-B14F-4D97-AF65-F5344CB8AC3E}">
        <p14:creationId xmlns:p14="http://schemas.microsoft.com/office/powerpoint/2010/main" val="2431134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87053-6B07-4567-A16C-994FA86C1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8792"/>
            <a:ext cx="10972800" cy="1143000"/>
          </a:xfrm>
        </p:spPr>
        <p:txBody>
          <a:bodyPr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v-SE" sz="2800" b="1" spc="100" dirty="0">
                <a:solidFill>
                  <a:srgbClr val="000000"/>
                </a:solidFill>
                <a:latin typeface="Trebuchet MS" panose="020B0703020202090204" pitchFamily="34" charset="0"/>
                <a:ea typeface="+mn-ea"/>
                <a:cs typeface="+mn-cs"/>
              </a:rPr>
              <a:t>Tillväxt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FD5CC8-9700-408F-BD85-FFC0119557B9}"/>
              </a:ext>
            </a:extLst>
          </p:cNvPr>
          <p:cNvSpPr txBox="1"/>
          <p:nvPr/>
        </p:nvSpPr>
        <p:spPr>
          <a:xfrm>
            <a:off x="7277622" y="28120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1924750-1178-49F6-887E-ED0E71323F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6968792"/>
              </p:ext>
            </p:extLst>
          </p:nvPr>
        </p:nvGraphicFramePr>
        <p:xfrm>
          <a:off x="609600" y="1611792"/>
          <a:ext cx="5244353" cy="3811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47738EB9-DEB7-4CB7-BF43-D342D2ED31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4219214"/>
              </p:ext>
            </p:extLst>
          </p:nvPr>
        </p:nvGraphicFramePr>
        <p:xfrm>
          <a:off x="6338046" y="1611791"/>
          <a:ext cx="5244354" cy="399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AD446E1-A0C7-4F1A-912D-607A6EA3B912}"/>
              </a:ext>
            </a:extLst>
          </p:cNvPr>
          <p:cNvSpPr txBox="1"/>
          <p:nvPr/>
        </p:nvSpPr>
        <p:spPr>
          <a:xfrm>
            <a:off x="1772432" y="1177946"/>
            <a:ext cx="2392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latin typeface="Trebuchet MS" panose="020B0603020202020204" pitchFamily="34" charset="0"/>
              </a:rPr>
              <a:t>Totalt antal anställda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D459B8-0EFF-4D94-9CC6-A6FB89DB3A7B}"/>
              </a:ext>
            </a:extLst>
          </p:cNvPr>
          <p:cNvSpPr txBox="1"/>
          <p:nvPr/>
        </p:nvSpPr>
        <p:spPr>
          <a:xfrm>
            <a:off x="7500429" y="1172182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latin typeface="Trebuchet MS" panose="020B0603020202020204" pitchFamily="34" charset="0"/>
              </a:rPr>
              <a:t>Årlig förändring av antal anställda</a:t>
            </a:r>
          </a:p>
        </p:txBody>
      </p:sp>
    </p:spTree>
    <p:extLst>
      <p:ext uri="{BB962C8B-B14F-4D97-AF65-F5344CB8AC3E}">
        <p14:creationId xmlns:p14="http://schemas.microsoft.com/office/powerpoint/2010/main" val="1890166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BD4FA14-7994-45AC-987C-DDC1155C1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57500"/>
            <a:ext cx="10972800" cy="1143000"/>
          </a:xfrm>
        </p:spPr>
        <p:txBody>
          <a:bodyPr/>
          <a:lstStyle/>
          <a:p>
            <a:r>
              <a:rPr lang="sv-SE" dirty="0">
                <a:latin typeface="Trebuchet MS" panose="020B0603020202020204" pitchFamily="34" charset="0"/>
              </a:rPr>
              <a:t>3. Lönsamhet</a:t>
            </a:r>
          </a:p>
        </p:txBody>
      </p:sp>
    </p:spTree>
    <p:extLst>
      <p:ext uri="{BB962C8B-B14F-4D97-AF65-F5344CB8AC3E}">
        <p14:creationId xmlns:p14="http://schemas.microsoft.com/office/powerpoint/2010/main" val="916928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87053-6B07-4567-A16C-994FA86C1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8792"/>
            <a:ext cx="10972800" cy="1143000"/>
          </a:xfrm>
        </p:spPr>
        <p:txBody>
          <a:bodyPr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v-SE" sz="2800" b="1" spc="100" dirty="0">
                <a:solidFill>
                  <a:srgbClr val="000000"/>
                </a:solidFill>
                <a:latin typeface="Trebuchet MS" panose="020B0703020202090204" pitchFamily="34" charset="0"/>
                <a:ea typeface="+mn-ea"/>
                <a:cs typeface="+mn-cs"/>
              </a:rPr>
              <a:t>Lönsamhet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E893697-3CE2-41F5-8FC0-97EB5FDF34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1046937"/>
              </p:ext>
            </p:extLst>
          </p:nvPr>
        </p:nvGraphicFramePr>
        <p:xfrm>
          <a:off x="866384" y="1396121"/>
          <a:ext cx="5229616" cy="3122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7C5D649-7B99-4C0A-B0A6-1C26FD4E34B9}"/>
              </a:ext>
            </a:extLst>
          </p:cNvPr>
          <p:cNvSpPr txBox="1"/>
          <p:nvPr/>
        </p:nvSpPr>
        <p:spPr>
          <a:xfrm>
            <a:off x="2872692" y="1211455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latin typeface="Trebuchet MS" panose="020B0603020202020204" pitchFamily="34" charset="0"/>
              </a:rPr>
              <a:t>E-handeln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A6A8FBE-C2BA-4CD3-91C7-C1AF4E098E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2183238"/>
              </p:ext>
            </p:extLst>
          </p:nvPr>
        </p:nvGraphicFramePr>
        <p:xfrm>
          <a:off x="6632532" y="1396120"/>
          <a:ext cx="4949868" cy="3122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ED0645A-6C88-49E8-A47C-260429AD3ED5}"/>
              </a:ext>
            </a:extLst>
          </p:cNvPr>
          <p:cNvSpPr txBox="1"/>
          <p:nvPr/>
        </p:nvSpPr>
        <p:spPr>
          <a:xfrm>
            <a:off x="8357517" y="1211454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latin typeface="Trebuchet MS" panose="020B0603020202020204" pitchFamily="34" charset="0"/>
              </a:rPr>
              <a:t>Detaljhandeln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53B6C1-D093-4FA4-850E-DDC2DE566B83}"/>
              </a:ext>
            </a:extLst>
          </p:cNvPr>
          <p:cNvSpPr txBox="1"/>
          <p:nvPr/>
        </p:nvSpPr>
        <p:spPr>
          <a:xfrm>
            <a:off x="849682" y="4713696"/>
            <a:ext cx="104926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E-handeln kännetecknas av stor volatilitet i rörelsemarginalen, främst under de tidigaste kohorterna.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Samtidigt som branschen växer fort finns problem med lönsamheten. I drygt hälften av tidsperioderna har det genomsnittliga e-handelsbolaget upplevt en negativ rörelsemarginal.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Detaljhandeln har en låg men stabilare rörelsemarginal och når inom några få år lönsamhet.</a:t>
            </a:r>
          </a:p>
        </p:txBody>
      </p:sp>
    </p:spTree>
    <p:extLst>
      <p:ext uri="{BB962C8B-B14F-4D97-AF65-F5344CB8AC3E}">
        <p14:creationId xmlns:p14="http://schemas.microsoft.com/office/powerpoint/2010/main" val="160313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87053-6B07-4567-A16C-994FA86C1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8792"/>
            <a:ext cx="10972800" cy="1143000"/>
          </a:xfrm>
        </p:spPr>
        <p:txBody>
          <a:bodyPr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v-SE" sz="2800" b="1" spc="100" dirty="0">
                <a:solidFill>
                  <a:srgbClr val="000000"/>
                </a:solidFill>
                <a:latin typeface="Trebuchet MS" panose="020B0703020202090204" pitchFamily="34" charset="0"/>
                <a:ea typeface="+mn-ea"/>
                <a:cs typeface="+mn-cs"/>
              </a:rPr>
              <a:t>Sambandet mellan lönsamhet och tillväxt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2E1D762-6B4D-4DBB-AB76-8A15AE2E08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974472"/>
              </p:ext>
            </p:extLst>
          </p:nvPr>
        </p:nvGraphicFramePr>
        <p:xfrm>
          <a:off x="3240400" y="3567208"/>
          <a:ext cx="5711199" cy="2031325"/>
        </p:xfrm>
        <a:graphic>
          <a:graphicData uri="http://schemas.openxmlformats.org/drawingml/2006/table">
            <a:tbl>
              <a:tblPr firstRow="1" firstCol="1" bandRow="1"/>
              <a:tblGrid>
                <a:gridCol w="1492106">
                  <a:extLst>
                    <a:ext uri="{9D8B030D-6E8A-4147-A177-3AD203B41FA5}">
                      <a16:colId xmlns:a16="http://schemas.microsoft.com/office/drawing/2014/main" val="2458675174"/>
                    </a:ext>
                  </a:extLst>
                </a:gridCol>
                <a:gridCol w="2114083">
                  <a:extLst>
                    <a:ext uri="{9D8B030D-6E8A-4147-A177-3AD203B41FA5}">
                      <a16:colId xmlns:a16="http://schemas.microsoft.com/office/drawing/2014/main" val="3915040055"/>
                    </a:ext>
                  </a:extLst>
                </a:gridCol>
                <a:gridCol w="2105010">
                  <a:extLst>
                    <a:ext uri="{9D8B030D-6E8A-4147-A177-3AD203B41FA5}">
                      <a16:colId xmlns:a16="http://schemas.microsoft.com/office/drawing/2014/main" val="3891585432"/>
                    </a:ext>
                  </a:extLst>
                </a:gridCol>
              </a:tblGrid>
              <a:tr h="406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sv-SE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marR="18288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sv-SE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Rörelsemarginal</a:t>
                      </a: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marR="18288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sv-SE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Omsättningstillväxt</a:t>
                      </a: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370952"/>
                  </a:ext>
                </a:extLst>
              </a:tr>
              <a:tr h="406265">
                <a:tc>
                  <a:txBody>
                    <a:bodyPr/>
                    <a:lstStyle/>
                    <a:p>
                      <a:pPr marL="182880" marR="18288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sv-SE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Grupp 1</a:t>
                      </a: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82880" marR="18288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sv-SE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Låg</a:t>
                      </a: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82880" marR="18288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sv-SE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Låg</a:t>
                      </a: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9702628"/>
                  </a:ext>
                </a:extLst>
              </a:tr>
              <a:tr h="406265">
                <a:tc>
                  <a:txBody>
                    <a:bodyPr/>
                    <a:lstStyle/>
                    <a:p>
                      <a:pPr marL="182880" marR="18288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sv-SE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Grupp 2</a:t>
                      </a: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82880" marR="18288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sv-SE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Låg</a:t>
                      </a: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82880" marR="18288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sv-SE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Hög</a:t>
                      </a: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2941545"/>
                  </a:ext>
                </a:extLst>
              </a:tr>
              <a:tr h="406265">
                <a:tc>
                  <a:txBody>
                    <a:bodyPr/>
                    <a:lstStyle/>
                    <a:p>
                      <a:pPr marL="182880" marR="18288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sv-SE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Grupp 3</a:t>
                      </a: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82880" marR="18288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sv-SE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Hög</a:t>
                      </a: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82880" marR="18288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sv-SE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Låg</a:t>
                      </a: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3608455"/>
                  </a:ext>
                </a:extLst>
              </a:tr>
              <a:tr h="406265">
                <a:tc>
                  <a:txBody>
                    <a:bodyPr/>
                    <a:lstStyle/>
                    <a:p>
                      <a:pPr marL="182880" marR="18288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sv-SE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Grupp 4</a:t>
                      </a: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marR="18288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sv-SE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Hög</a:t>
                      </a: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marR="18288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sv-SE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Hög</a:t>
                      </a: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499217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6783BB9-3DC4-4BC1-95E2-2F62F3CA5E6A}"/>
              </a:ext>
            </a:extLst>
          </p:cNvPr>
          <p:cNvSpPr txBox="1"/>
          <p:nvPr/>
        </p:nvSpPr>
        <p:spPr>
          <a:xfrm>
            <a:off x="996951" y="1657350"/>
            <a:ext cx="70294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Trebuchet MS" panose="020B0603020202020204" pitchFamily="34" charset="0"/>
              </a:rPr>
              <a:t>Företagen delas in i fyra grupper beroende på deras tillväxt och lönsamhet.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>
                <a:latin typeface="Trebuchet MS" panose="020B0603020202020204" pitchFamily="34" charset="0"/>
              </a:rPr>
              <a:t>Ett företag anses ha hög tillväxt/lönsamhet om den genomsnittliga tillväxten/lönsamheten under en treårsperiod överstiger medianföretagets under samma period.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310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87053-6B07-4567-A16C-994FA86C1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8792"/>
            <a:ext cx="10972800" cy="1143000"/>
          </a:xfrm>
        </p:spPr>
        <p:txBody>
          <a:bodyPr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v-SE" sz="2800" b="1" spc="100" dirty="0">
                <a:solidFill>
                  <a:srgbClr val="000000"/>
                </a:solidFill>
                <a:latin typeface="Trebuchet MS" panose="020B0703020202090204" pitchFamily="34" charset="0"/>
                <a:ea typeface="+mn-ea"/>
                <a:cs typeface="+mn-cs"/>
              </a:rPr>
              <a:t>Sambandet mellan lönsamhet och tillväxt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E60383E-5F83-4AA3-80A6-A2DBCA09D684}"/>
              </a:ext>
            </a:extLst>
          </p:cNvPr>
          <p:cNvCxnSpPr/>
          <p:nvPr/>
        </p:nvCxnSpPr>
        <p:spPr>
          <a:xfrm flipV="1">
            <a:off x="3770350" y="1400667"/>
            <a:ext cx="0" cy="42024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1A71E8E-97B4-4F60-ABEF-85F06D8C441D}"/>
              </a:ext>
            </a:extLst>
          </p:cNvPr>
          <p:cNvCxnSpPr>
            <a:cxnSpLocks/>
          </p:cNvCxnSpPr>
          <p:nvPr/>
        </p:nvCxnSpPr>
        <p:spPr>
          <a:xfrm>
            <a:off x="3509391" y="5373505"/>
            <a:ext cx="510853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CC73636-6928-4CB5-B551-1F65B0BC6C31}"/>
              </a:ext>
            </a:extLst>
          </p:cNvPr>
          <p:cNvSpPr txBox="1"/>
          <p:nvPr/>
        </p:nvSpPr>
        <p:spPr>
          <a:xfrm>
            <a:off x="5215347" y="5524955"/>
            <a:ext cx="191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latin typeface="Trebuchet MS" panose="020B0603020202020204" pitchFamily="34" charset="0"/>
              </a:rPr>
              <a:t>Nettoomsättning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8C9576-6F73-4CA3-80F8-46892782EFCD}"/>
              </a:ext>
            </a:extLst>
          </p:cNvPr>
          <p:cNvSpPr txBox="1"/>
          <p:nvPr/>
        </p:nvSpPr>
        <p:spPr>
          <a:xfrm rot="16200000">
            <a:off x="2531722" y="3191982"/>
            <a:ext cx="184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latin typeface="Trebuchet MS" panose="020B0603020202020204" pitchFamily="34" charset="0"/>
              </a:rPr>
              <a:t>Rörelsemarginal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3785C1-2979-472F-B55C-243EBF3625BF}"/>
              </a:ext>
            </a:extLst>
          </p:cNvPr>
          <p:cNvSpPr txBox="1"/>
          <p:nvPr/>
        </p:nvSpPr>
        <p:spPr>
          <a:xfrm>
            <a:off x="4421703" y="3750382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7200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C8CA55-2EEA-44AA-8A35-09BCCDC13A8D}"/>
              </a:ext>
            </a:extLst>
          </p:cNvPr>
          <p:cNvSpPr txBox="1"/>
          <p:nvPr/>
        </p:nvSpPr>
        <p:spPr>
          <a:xfrm>
            <a:off x="7394217" y="3750382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7200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D2E7D9-E17A-4986-9AF7-BACF7C196A3C}"/>
              </a:ext>
            </a:extLst>
          </p:cNvPr>
          <p:cNvSpPr txBox="1"/>
          <p:nvPr/>
        </p:nvSpPr>
        <p:spPr>
          <a:xfrm>
            <a:off x="4421703" y="1586593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7200" dirty="0"/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BE0FCA-F533-483D-BC54-82297BEFC452}"/>
              </a:ext>
            </a:extLst>
          </p:cNvPr>
          <p:cNvSpPr txBox="1"/>
          <p:nvPr/>
        </p:nvSpPr>
        <p:spPr>
          <a:xfrm>
            <a:off x="7394216" y="1586593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7200" dirty="0"/>
              <a:t>4</a:t>
            </a:r>
          </a:p>
        </p:txBody>
      </p:sp>
      <p:sp>
        <p:nvSpPr>
          <p:cNvPr id="20" name="Arrow: Bent 19">
            <a:extLst>
              <a:ext uri="{FF2B5EF4-FFF2-40B4-BE49-F238E27FC236}">
                <a16:creationId xmlns:a16="http://schemas.microsoft.com/office/drawing/2014/main" id="{D38A2819-2E2C-4672-8A7C-22BD4A2F9E55}"/>
              </a:ext>
            </a:extLst>
          </p:cNvPr>
          <p:cNvSpPr/>
          <p:nvPr/>
        </p:nvSpPr>
        <p:spPr>
          <a:xfrm>
            <a:off x="4835062" y="1701294"/>
            <a:ext cx="2480151" cy="2148209"/>
          </a:xfrm>
          <a:prstGeom prst="bentArrow">
            <a:avLst>
              <a:gd name="adj1" fmla="val 11235"/>
              <a:gd name="adj2" fmla="val 16844"/>
              <a:gd name="adj3" fmla="val 22376"/>
              <a:gd name="adj4" fmla="val 62809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1" name="Arrow: Bent 20">
            <a:extLst>
              <a:ext uri="{FF2B5EF4-FFF2-40B4-BE49-F238E27FC236}">
                <a16:creationId xmlns:a16="http://schemas.microsoft.com/office/drawing/2014/main" id="{37E9956C-214E-47F8-8B40-AA3FEB93715D}"/>
              </a:ext>
            </a:extLst>
          </p:cNvPr>
          <p:cNvSpPr/>
          <p:nvPr/>
        </p:nvSpPr>
        <p:spPr>
          <a:xfrm rot="5400000" flipH="1">
            <a:off x="5769485" y="2421457"/>
            <a:ext cx="1733770" cy="2588008"/>
          </a:xfrm>
          <a:prstGeom prst="bentArrow">
            <a:avLst>
              <a:gd name="adj1" fmla="val 14125"/>
              <a:gd name="adj2" fmla="val 19176"/>
              <a:gd name="adj3" fmla="val 25000"/>
              <a:gd name="adj4" fmla="val 62809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9F787E-0876-4BD7-8B23-49E3E6A1BD33}"/>
              </a:ext>
            </a:extLst>
          </p:cNvPr>
          <p:cNvSpPr txBox="1"/>
          <p:nvPr/>
        </p:nvSpPr>
        <p:spPr>
          <a:xfrm>
            <a:off x="7822517" y="2556188"/>
            <a:ext cx="894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>
                <a:latin typeface="Trebuchet MS" panose="020B0603020202020204" pitchFamily="34" charset="0"/>
              </a:rPr>
              <a:t>25%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9AEEBB-2CFB-4AAB-AA8F-175DF031A8BB}"/>
              </a:ext>
            </a:extLst>
          </p:cNvPr>
          <p:cNvSpPr txBox="1"/>
          <p:nvPr/>
        </p:nvSpPr>
        <p:spPr>
          <a:xfrm>
            <a:off x="7059716" y="1360167"/>
            <a:ext cx="894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>
                <a:latin typeface="Trebuchet MS" panose="020B0603020202020204" pitchFamily="34" charset="0"/>
              </a:rPr>
              <a:t>48%</a:t>
            </a:r>
          </a:p>
        </p:txBody>
      </p:sp>
    </p:spTree>
    <p:extLst>
      <p:ext uri="{BB962C8B-B14F-4D97-AF65-F5344CB8AC3E}">
        <p14:creationId xmlns:p14="http://schemas.microsoft.com/office/powerpoint/2010/main" val="198450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BD4FA14-7994-45AC-987C-DDC1155C1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57500"/>
            <a:ext cx="10972800" cy="1143000"/>
          </a:xfrm>
        </p:spPr>
        <p:txBody>
          <a:bodyPr/>
          <a:lstStyle/>
          <a:p>
            <a:r>
              <a:rPr lang="sv-SE" dirty="0">
                <a:latin typeface="Trebuchet MS" panose="020B0603020202020204" pitchFamily="34" charset="0"/>
              </a:rPr>
              <a:t>4. Lokalisering</a:t>
            </a:r>
          </a:p>
        </p:txBody>
      </p:sp>
    </p:spTree>
    <p:extLst>
      <p:ext uri="{BB962C8B-B14F-4D97-AF65-F5344CB8AC3E}">
        <p14:creationId xmlns:p14="http://schemas.microsoft.com/office/powerpoint/2010/main" val="955917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6C996D6-8113-46C4-823E-251D8C6DB00E}"/>
              </a:ext>
            </a:extLst>
          </p:cNvPr>
          <p:cNvSpPr txBox="1"/>
          <p:nvPr/>
        </p:nvSpPr>
        <p:spPr>
          <a:xfrm>
            <a:off x="3227048" y="1973195"/>
            <a:ext cx="57379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rebuchet MS" panose="020B0603020202020204" pitchFamily="34" charset="0"/>
              </a:rPr>
              <a:t>“Most firms start small, live small and die small.”</a:t>
            </a:r>
          </a:p>
          <a:p>
            <a:pPr algn="ctr"/>
            <a:r>
              <a:rPr lang="en-US" dirty="0">
                <a:latin typeface="Trebuchet MS" panose="020B0603020202020204" pitchFamily="34" charset="0"/>
              </a:rPr>
              <a:t>- Davidsson et al. (2005)</a:t>
            </a:r>
            <a:endParaRPr lang="sv-SE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809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87053-6B07-4567-A16C-994FA86C1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8792"/>
            <a:ext cx="10972800" cy="1143000"/>
          </a:xfrm>
        </p:spPr>
        <p:txBody>
          <a:bodyPr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v-SE" sz="2800" b="1" spc="100" dirty="0">
                <a:solidFill>
                  <a:srgbClr val="000000"/>
                </a:solidFill>
                <a:latin typeface="Trebuchet MS" panose="020B0703020202090204" pitchFamily="34" charset="0"/>
                <a:ea typeface="+mn-ea"/>
                <a:cs typeface="+mn-cs"/>
              </a:rPr>
              <a:t>Geografi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D4CADA-1CC4-4C58-A70F-3CE9073F3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863" y="1068995"/>
            <a:ext cx="3335473" cy="47200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D05060-48EC-43A3-A653-4D81AAB55B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664" y="1068995"/>
            <a:ext cx="3408680" cy="48234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CC135D-AB10-4D16-B9FD-2DA3B092FF3D}"/>
              </a:ext>
            </a:extLst>
          </p:cNvPr>
          <p:cNvSpPr txBox="1"/>
          <p:nvPr/>
        </p:nvSpPr>
        <p:spPr>
          <a:xfrm>
            <a:off x="1267064" y="5965122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latin typeface="Trebuchet MS" panose="020B0603020202020204" pitchFamily="34" charset="0"/>
              </a:rPr>
              <a:t>Antal e-handelsföretag per 10 000 invånare</a:t>
            </a:r>
          </a:p>
        </p:txBody>
      </p:sp>
    </p:spTree>
    <p:extLst>
      <p:ext uri="{BB962C8B-B14F-4D97-AF65-F5344CB8AC3E}">
        <p14:creationId xmlns:p14="http://schemas.microsoft.com/office/powerpoint/2010/main" val="1862042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87053-6B07-4567-A16C-994FA86C1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8792"/>
            <a:ext cx="10972800" cy="1143000"/>
          </a:xfrm>
        </p:spPr>
        <p:txBody>
          <a:bodyPr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v-SE" sz="2800" b="1" spc="100" dirty="0">
                <a:solidFill>
                  <a:srgbClr val="000000"/>
                </a:solidFill>
                <a:latin typeface="Trebuchet MS" panose="020B0703020202090204" pitchFamily="34" charset="0"/>
                <a:ea typeface="+mn-ea"/>
                <a:cs typeface="+mn-cs"/>
              </a:rPr>
              <a:t>Geografi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776D5-5457-4099-ADFA-F4AC7EB72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183905" cy="4525963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Inga tydliga samband mellan befolkningstäthet och tillväxt eller lönsamhet.</a:t>
            </a:r>
          </a:p>
          <a:p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Återigen ser vi att e-handeln inom ett flertal kommuner har problem med lönsamheten.</a:t>
            </a:r>
          </a:p>
          <a:p>
            <a:pPr lvl="1"/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28% av kommunerna hade en negativ omsättningstillväxt mellan 2014 – 2018.</a:t>
            </a:r>
          </a:p>
          <a:p>
            <a:pPr lvl="1"/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48% av kommunerna hade en negativ rörelsemarginal under samma period. </a:t>
            </a:r>
          </a:p>
          <a:p>
            <a:pPr lvl="1"/>
            <a:endParaRPr lang="sv-SE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5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87053-6B07-4567-A16C-994FA86C1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8792"/>
            <a:ext cx="10972800" cy="1143000"/>
          </a:xfrm>
        </p:spPr>
        <p:txBody>
          <a:bodyPr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v-SE" sz="2800" b="1" spc="100" dirty="0">
                <a:solidFill>
                  <a:srgbClr val="000000"/>
                </a:solidFill>
                <a:latin typeface="Trebuchet MS" panose="020B0703020202090204" pitchFamily="34" charset="0"/>
                <a:ea typeface="+mn-ea"/>
                <a:cs typeface="+mn-cs"/>
              </a:rPr>
              <a:t>Sammanfattning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776D5-5457-4099-ADFA-F4AC7EB72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Antalet nystartade e-handelsföretag har ökat snabbt och utgör en allt större andel av alla nystartade handelsföretag.</a:t>
            </a:r>
          </a:p>
          <a:p>
            <a:pPr lvl="1"/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Överlevnadsgraden är dock lägre bland e-handelsföretag och har blivit lägre med tiden. Ett tecken på ökad konkurrens.</a:t>
            </a:r>
          </a:p>
          <a:p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Lönsamheten är mycket volatil inom e-handeln och många företag har problem att nå lönsamhet.</a:t>
            </a:r>
          </a:p>
          <a:p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Företag som uppnår lönsamhet före tillväxt tenderar att vara mer framgångsrika på sikt.</a:t>
            </a:r>
          </a:p>
          <a:p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Ingen tydlig koppling mellan den geografiska lokaliseringen och e-handelsbolagens genomsnittliga omsättning och lönsamhet.</a:t>
            </a:r>
          </a:p>
          <a:p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I hälften av kommunerna redovisar e-handelsbolagen negativa rörelsemarginaler under de senaste fem åren.</a:t>
            </a:r>
          </a:p>
          <a:p>
            <a:endParaRPr lang="sv-SE" dirty="0">
              <a:latin typeface="Trebuchet MS" panose="020B0603020202020204" pitchFamily="34" charset="0"/>
            </a:endParaRPr>
          </a:p>
          <a:p>
            <a:pPr marL="400050" lvl="1" indent="0">
              <a:buNone/>
            </a:pPr>
            <a:endParaRPr lang="sv-SE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27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87053-6B07-4567-A16C-994FA86C1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8792"/>
            <a:ext cx="10972800" cy="1143000"/>
          </a:xfrm>
        </p:spPr>
        <p:txBody>
          <a:bodyPr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v-SE" sz="2800" b="1" spc="100" dirty="0">
                <a:solidFill>
                  <a:srgbClr val="000000"/>
                </a:solidFill>
                <a:latin typeface="Trebuchet MS" panose="020B0703020202090204" pitchFamily="34" charset="0"/>
                <a:ea typeface="+mn-ea"/>
                <a:cs typeface="+mn-cs"/>
              </a:rPr>
              <a:t>Diskussion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776D5-5457-4099-ADFA-F4AC7EB72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66018"/>
            <a:ext cx="10972800" cy="5055488"/>
          </a:xfrm>
        </p:spPr>
        <p:txBody>
          <a:bodyPr>
            <a:normAutofit fontScale="92500" lnSpcReduction="20000"/>
          </a:bodyPr>
          <a:lstStyle/>
          <a:p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Datamaterialet tillåter inte att vi tar hänsyn till den del av e-handeln som tillhandahålls av traditionella handelsföretag.</a:t>
            </a:r>
          </a:p>
          <a:p>
            <a:pPr lvl="1"/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Innebär att vi underskattar e-handelns utveckling och betydelse.</a:t>
            </a:r>
          </a:p>
          <a:p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Denna studie bygger på statistik om e-handelsföretag lokaliserade i Sverige.</a:t>
            </a:r>
          </a:p>
          <a:p>
            <a:pPr lvl="1"/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E-handeln är internationell.</a:t>
            </a:r>
          </a:p>
          <a:p>
            <a:pPr lvl="1"/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Konkurrens från globala aktörer, förstärks av ökad transparens från prisjämförelsesidor.</a:t>
            </a:r>
          </a:p>
          <a:p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Studien har erbjudit en kartläggning av en bransch i dess ungdom. Beroende på mognadsgrad, utveckling och omvärld kan nya lärdomar snabbt bli </a:t>
            </a:r>
            <a:r>
              <a:rPr lang="sv-SE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gamla.</a:t>
            </a:r>
            <a:endParaRPr lang="sv-SE" dirty="0">
              <a:solidFill>
                <a:schemeClr val="bg2">
                  <a:lumMod val="85000"/>
                </a:schemeClr>
              </a:solidFill>
              <a:latin typeface="Trebuchet MS" panose="020B0603020202020204" pitchFamily="34" charset="0"/>
            </a:endParaRPr>
          </a:p>
          <a:p>
            <a:pPr lvl="1"/>
            <a:endParaRPr lang="sv-SE" dirty="0">
              <a:latin typeface="Trebuchet MS" panose="020B0603020202020204" pitchFamily="34" charset="0"/>
            </a:endParaRPr>
          </a:p>
          <a:p>
            <a:pPr marL="400050" lvl="1" indent="0">
              <a:buNone/>
            </a:pPr>
            <a:endParaRPr lang="sv-SE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15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00032" y="4757022"/>
            <a:ext cx="8791936" cy="832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sv-SE" b="1" spc="300" dirty="0">
                <a:latin typeface="Trebuchet MS"/>
                <a:cs typeface="Trebuchet MS"/>
                <a:hlinkClick r:id="rId2"/>
              </a:rPr>
              <a:t>anders.bornhall@huiresearch.se</a:t>
            </a:r>
            <a:endParaRPr lang="sv-SE" b="1" spc="300" dirty="0">
              <a:latin typeface="Trebuchet MS"/>
              <a:cs typeface="Trebuchet MS"/>
            </a:endParaRPr>
          </a:p>
          <a:p>
            <a:pPr algn="ctr">
              <a:lnSpc>
                <a:spcPct val="110000"/>
              </a:lnSpc>
            </a:pPr>
            <a:r>
              <a:rPr lang="en-US" b="1" u="sng" spc="300" dirty="0">
                <a:latin typeface="Trebuchet MS"/>
                <a:cs typeface="Trebuchet MS"/>
              </a:rPr>
              <a:t>handelnsforskningsinstitut.se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92618" y="6234857"/>
            <a:ext cx="11489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00" spc="100" dirty="0">
                <a:solidFill>
                  <a:srgbClr val="2D3841"/>
                </a:solidFill>
                <a:latin typeface="Trebuchet MS"/>
                <a:cs typeface="Trebuchet MS"/>
              </a:rPr>
              <a:t>2022-04-21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093198" y="6234856"/>
            <a:ext cx="802403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24509" y="6234856"/>
            <a:ext cx="18716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00" spc="100" dirty="0">
                <a:latin typeface="Trebuchet MS"/>
                <a:cs typeface="Trebuchet MS"/>
              </a:rPr>
              <a:t>Stockholm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9161080" y="6234856"/>
            <a:ext cx="82112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C2E76FF-6C8E-4293-8426-C14D7B4F6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765" y="1167293"/>
            <a:ext cx="6696470" cy="209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78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87053-6B07-4567-A16C-994FA86C1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8792"/>
            <a:ext cx="10972800" cy="1143000"/>
          </a:xfrm>
        </p:spPr>
        <p:txBody>
          <a:bodyPr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v-SE" sz="2800" b="1" spc="100" dirty="0">
                <a:solidFill>
                  <a:srgbClr val="000000"/>
                </a:solidFill>
                <a:latin typeface="Trebuchet MS" panose="020B0703020202090204" pitchFamily="34" charset="0"/>
                <a:ea typeface="+mn-ea"/>
                <a:cs typeface="+mn-cs"/>
              </a:rPr>
              <a:t>Bakgrund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776D5-5457-4099-ADFA-F4AC7EB72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>
                <a:solidFill>
                  <a:schemeClr val="bg2">
                    <a:lumMod val="75000"/>
                  </a:schemeClr>
                </a:solidFill>
                <a:latin typeface="Trebuchet MS" panose="020B0603020202020204" pitchFamily="34" charset="0"/>
              </a:rPr>
              <a:t>Trots en snabb tillväxt, finns få studier på företagsdynamiken inom e-handeln.</a:t>
            </a:r>
          </a:p>
          <a:p>
            <a:pPr lvl="1"/>
            <a:r>
              <a:rPr lang="sv-SE" dirty="0">
                <a:solidFill>
                  <a:schemeClr val="bg2">
                    <a:lumMod val="75000"/>
                  </a:schemeClr>
                </a:solidFill>
                <a:latin typeface="Trebuchet MS" panose="020B0603020202020204" pitchFamily="34" charset="0"/>
              </a:rPr>
              <a:t>Tidigare studier är baserade på aggregerad data, urval, eller enskilda fallstudier.</a:t>
            </a:r>
          </a:p>
          <a:p>
            <a:r>
              <a:rPr lang="sv-SE" dirty="0">
                <a:solidFill>
                  <a:schemeClr val="bg2">
                    <a:lumMod val="75000"/>
                  </a:schemeClr>
                </a:solidFill>
                <a:latin typeface="Trebuchet MS" panose="020B0603020202020204" pitchFamily="34" charset="0"/>
              </a:rPr>
              <a:t>Detta innebär att vi saknar kunskap om företagsdynamiken bland e-handelsföretag i Sverige. </a:t>
            </a:r>
          </a:p>
        </p:txBody>
      </p:sp>
    </p:spTree>
    <p:extLst>
      <p:ext uri="{BB962C8B-B14F-4D97-AF65-F5344CB8AC3E}">
        <p14:creationId xmlns:p14="http://schemas.microsoft.com/office/powerpoint/2010/main" val="129621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87053-6B07-4567-A16C-994FA86C1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8792"/>
            <a:ext cx="10972800" cy="1143000"/>
          </a:xfrm>
        </p:spPr>
        <p:txBody>
          <a:bodyPr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v-SE" sz="2800" b="1" spc="100" dirty="0">
                <a:solidFill>
                  <a:srgbClr val="000000"/>
                </a:solidFill>
                <a:latin typeface="Trebuchet MS" panose="020B0703020202090204" pitchFamily="34" charset="0"/>
                <a:ea typeface="+mn-ea"/>
                <a:cs typeface="+mn-cs"/>
              </a:rPr>
              <a:t>Forskningsfrågor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776D5-5457-4099-ADFA-F4AC7EB72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>
                <a:latin typeface="Trebuchet MS" panose="020B0603020202020204" pitchFamily="34" charset="0"/>
              </a:rPr>
              <a:t>Specifikt avser vi besvara följande frågor: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>
                <a:solidFill>
                  <a:schemeClr val="bg2">
                    <a:lumMod val="75000"/>
                  </a:schemeClr>
                </a:solidFill>
                <a:latin typeface="Trebuchet MS" panose="020B0603020202020204" pitchFamily="34" charset="0"/>
              </a:rPr>
              <a:t>Vad kännetecknar de nystartade e-handelsföretagen?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>
                <a:solidFill>
                  <a:schemeClr val="bg2">
                    <a:lumMod val="75000"/>
                  </a:schemeClr>
                </a:solidFill>
                <a:latin typeface="Trebuchet MS" panose="020B0603020202020204" pitchFamily="34" charset="0"/>
              </a:rPr>
              <a:t>Hur länge överlever de och vad kännetecknar de som uppnår en hög tillväxt respektive lönsamhet?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>
                <a:solidFill>
                  <a:schemeClr val="bg2">
                    <a:lumMod val="75000"/>
                  </a:schemeClr>
                </a:solidFill>
                <a:latin typeface="Trebuchet MS" panose="020B0603020202020204" pitchFamily="34" charset="0"/>
              </a:rPr>
              <a:t>Är det bättre för företagen att växa innan de blivit lönsamma?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>
                <a:solidFill>
                  <a:schemeClr val="bg2">
                    <a:lumMod val="75000"/>
                  </a:schemeClr>
                </a:solidFill>
                <a:latin typeface="Trebuchet MS" panose="020B0603020202020204" pitchFamily="34" charset="0"/>
              </a:rPr>
              <a:t>Hur ser företagens geografiska lokalisering ut?</a:t>
            </a:r>
          </a:p>
        </p:txBody>
      </p:sp>
    </p:spTree>
    <p:extLst>
      <p:ext uri="{BB962C8B-B14F-4D97-AF65-F5344CB8AC3E}">
        <p14:creationId xmlns:p14="http://schemas.microsoft.com/office/powerpoint/2010/main" val="288947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87053-6B07-4567-A16C-994FA86C1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8792"/>
            <a:ext cx="10972800" cy="1143000"/>
          </a:xfrm>
        </p:spPr>
        <p:txBody>
          <a:bodyPr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v-SE" sz="2800" b="1" spc="100" dirty="0">
                <a:solidFill>
                  <a:srgbClr val="000000"/>
                </a:solidFill>
                <a:latin typeface="Trebuchet MS" panose="020B0703020202090204" pitchFamily="34" charset="0"/>
                <a:ea typeface="+mn-ea"/>
                <a:cs typeface="+mn-cs"/>
              </a:rPr>
              <a:t>Data &amp; Metod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776D5-5457-4099-ADFA-F4AC7EB72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>
            <a:normAutofit fontScale="85000" lnSpcReduction="10000"/>
          </a:bodyPr>
          <a:lstStyle/>
          <a:p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Årsredovisningar från Bolagsverket, sammanställt av Bisnode.</a:t>
            </a:r>
          </a:p>
          <a:p>
            <a:pPr lvl="1"/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Under perioden 1997 – 2019 har vi 8 milj observationer av knappt </a:t>
            </a:r>
          </a:p>
          <a:p>
            <a:pPr marL="457200" lvl="1" indent="0">
              <a:buNone/>
            </a:pPr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   900 000 företag.</a:t>
            </a:r>
          </a:p>
          <a:p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Databasen inkluderar bland annat:</a:t>
            </a:r>
          </a:p>
          <a:p>
            <a:pPr lvl="1"/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Omsättning</a:t>
            </a:r>
          </a:p>
          <a:p>
            <a:pPr lvl="1"/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Antal anställda</a:t>
            </a:r>
          </a:p>
          <a:p>
            <a:pPr lvl="1"/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Lönsamhet</a:t>
            </a:r>
          </a:p>
          <a:p>
            <a:pPr lvl="1"/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Branschtillhörighet</a:t>
            </a:r>
          </a:p>
          <a:p>
            <a:pPr lvl="1"/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Lokalisering</a:t>
            </a:r>
          </a:p>
          <a:p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Tidsperioden innebär att vi fångar upp branschen från dess födelse. </a:t>
            </a:r>
          </a:p>
          <a:p>
            <a:endParaRPr lang="sv-SE" dirty="0">
              <a:solidFill>
                <a:schemeClr val="bg2">
                  <a:lumMod val="8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87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87053-6B07-4567-A16C-994FA86C1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8792"/>
            <a:ext cx="10972800" cy="1143000"/>
          </a:xfrm>
        </p:spPr>
        <p:txBody>
          <a:bodyPr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v-SE" sz="2800" b="1" spc="100" dirty="0">
                <a:solidFill>
                  <a:srgbClr val="000000"/>
                </a:solidFill>
                <a:latin typeface="Trebuchet MS" panose="020B0703020202090204" pitchFamily="34" charset="0"/>
                <a:ea typeface="+mn-ea"/>
                <a:cs typeface="+mn-cs"/>
              </a:rPr>
              <a:t>Avgränsningar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776D5-5457-4099-ADFA-F4AC7EB72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Datamaterialet innehåller endast aktiebolag.</a:t>
            </a:r>
          </a:p>
          <a:p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Vi följer SCBs SNI-klassificering av e-handel (SNI: 52617-52619).</a:t>
            </a:r>
          </a:p>
          <a:p>
            <a:pPr lvl="1"/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Studerar inte traditionella handelsföretag som också bedriver e-handel.</a:t>
            </a:r>
          </a:p>
          <a:p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Vi exkluderar inaktiva företag med mycket låg omsättning.</a:t>
            </a:r>
          </a:p>
          <a:p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I vissa analyser behöver vi exkludera år 1997 och/eller 2019 då de används som basår.</a:t>
            </a:r>
          </a:p>
          <a:p>
            <a:r>
              <a:rPr lang="sv-SE" dirty="0">
                <a:solidFill>
                  <a:schemeClr val="bg2">
                    <a:lumMod val="85000"/>
                  </a:schemeClr>
                </a:solidFill>
                <a:latin typeface="Trebuchet MS" panose="020B0603020202020204" pitchFamily="34" charset="0"/>
              </a:rPr>
              <a:t>Analyserna baseras på organisationsnivå och inkluderar inte flera arbetsställen.</a:t>
            </a:r>
          </a:p>
        </p:txBody>
      </p:sp>
    </p:spTree>
    <p:extLst>
      <p:ext uri="{BB962C8B-B14F-4D97-AF65-F5344CB8AC3E}">
        <p14:creationId xmlns:p14="http://schemas.microsoft.com/office/powerpoint/2010/main" val="274751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BD4FA14-7994-45AC-987C-DDC1155C1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57500"/>
            <a:ext cx="10972800" cy="1143000"/>
          </a:xfrm>
        </p:spPr>
        <p:txBody>
          <a:bodyPr/>
          <a:lstStyle/>
          <a:p>
            <a:r>
              <a:rPr lang="sv-SE" dirty="0">
                <a:latin typeface="Trebuchet MS" panose="020B0603020202020204" pitchFamily="34" charset="0"/>
              </a:rPr>
              <a:t>1. Etableringar</a:t>
            </a:r>
          </a:p>
        </p:txBody>
      </p:sp>
    </p:spTree>
    <p:extLst>
      <p:ext uri="{BB962C8B-B14F-4D97-AF65-F5344CB8AC3E}">
        <p14:creationId xmlns:p14="http://schemas.microsoft.com/office/powerpoint/2010/main" val="3571959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87053-6B07-4567-A16C-994FA86C1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8792"/>
            <a:ext cx="10972800" cy="1143000"/>
          </a:xfrm>
        </p:spPr>
        <p:txBody>
          <a:bodyPr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v-SE" sz="2800" b="1" spc="100" dirty="0">
                <a:solidFill>
                  <a:srgbClr val="000000"/>
                </a:solidFill>
                <a:latin typeface="Trebuchet MS" panose="020B0703020202090204" pitchFamily="34" charset="0"/>
                <a:ea typeface="+mn-ea"/>
                <a:cs typeface="+mn-cs"/>
              </a:rPr>
              <a:t>Etableringar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172B8B-86BC-4781-A6D2-4CA994B4D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5631" y="1418519"/>
            <a:ext cx="5390367" cy="2010481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4B4F15-DDC2-4F14-80EE-FB975CF01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353" y="1495712"/>
            <a:ext cx="5390367" cy="19823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8A788C-7C80-4FF6-A442-6BBD49221467}"/>
              </a:ext>
            </a:extLst>
          </p:cNvPr>
          <p:cNvSpPr txBox="1"/>
          <p:nvPr/>
        </p:nvSpPr>
        <p:spPr>
          <a:xfrm>
            <a:off x="2833992" y="1081343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latin typeface="Trebuchet MS" panose="020B0603020202020204" pitchFamily="34" charset="0"/>
              </a:rPr>
              <a:t>E-handeln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431894-3B72-4E95-910A-505C8237A9B5}"/>
              </a:ext>
            </a:extLst>
          </p:cNvPr>
          <p:cNvSpPr txBox="1"/>
          <p:nvPr/>
        </p:nvSpPr>
        <p:spPr>
          <a:xfrm>
            <a:off x="8124586" y="1081343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latin typeface="Trebuchet MS" panose="020B0603020202020204" pitchFamily="34" charset="0"/>
              </a:rPr>
              <a:t>Detaljhandeln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C47B82-04B4-4FBD-9EBC-FF14FDFACD3E}"/>
              </a:ext>
            </a:extLst>
          </p:cNvPr>
          <p:cNvSpPr txBox="1"/>
          <p:nvPr/>
        </p:nvSpPr>
        <p:spPr>
          <a:xfrm>
            <a:off x="705631" y="4139101"/>
            <a:ext cx="6851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Trebuchet MS" panose="020B0603020202020204" pitchFamily="34" charset="0"/>
              </a:rPr>
              <a:t>Betydande tillväxt av antal företag i e-handeln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Trebuchet MS" panose="020B0603020202020204" pitchFamily="34" charset="0"/>
              </a:rPr>
              <a:t>Detaljhandeln nära konstant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Trebuchet MS" panose="020B0603020202020204" pitchFamily="34" charset="0"/>
              </a:rPr>
              <a:t>Antalet exit 2018 är överskattat</a:t>
            </a:r>
          </a:p>
        </p:txBody>
      </p:sp>
    </p:spTree>
    <p:extLst>
      <p:ext uri="{BB962C8B-B14F-4D97-AF65-F5344CB8AC3E}">
        <p14:creationId xmlns:p14="http://schemas.microsoft.com/office/powerpoint/2010/main" val="3239456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87053-6B07-4567-A16C-994FA86C1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8792"/>
            <a:ext cx="10972800" cy="1143000"/>
          </a:xfrm>
        </p:spPr>
        <p:txBody>
          <a:bodyPr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v-SE" sz="2800" b="1" spc="100" dirty="0">
                <a:solidFill>
                  <a:srgbClr val="000000"/>
                </a:solidFill>
                <a:latin typeface="Trebuchet MS" panose="020B0703020202090204" pitchFamily="34" charset="0"/>
                <a:ea typeface="+mn-ea"/>
                <a:cs typeface="+mn-cs"/>
              </a:rPr>
              <a:t>Etableringar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C47B82-04B4-4FBD-9EBC-FF14FDFACD3E}"/>
              </a:ext>
            </a:extLst>
          </p:cNvPr>
          <p:cNvSpPr txBox="1"/>
          <p:nvPr/>
        </p:nvSpPr>
        <p:spPr>
          <a:xfrm>
            <a:off x="7010400" y="1611792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Trebuchet MS" panose="020B0603020202020204" pitchFamily="34" charset="0"/>
              </a:rPr>
              <a:t>Andelen etableringar av e-handelsföretag har ökat betydligt under perioden.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Trebuchet MS" panose="020B0603020202020204" pitchFamily="34" charset="0"/>
              </a:rPr>
              <a:t>År 2007 var andelen e-handelsföretag 5,8%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Trebuchet MS" panose="020B0603020202020204" pitchFamily="34" charset="0"/>
              </a:rPr>
              <a:t>År 2017 var den 27,5% 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6C9BF23-FE3B-4D54-BDFC-F0B7E9702D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6730020"/>
              </p:ext>
            </p:extLst>
          </p:nvPr>
        </p:nvGraphicFramePr>
        <p:xfrm>
          <a:off x="775918" y="1611791"/>
          <a:ext cx="6307550" cy="3874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31345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FI 3">
      <a:dk1>
        <a:srgbClr val="2D3841"/>
      </a:dk1>
      <a:lt1>
        <a:srgbClr val="ACC2BA"/>
      </a:lt1>
      <a:dk2>
        <a:srgbClr val="4E7F82"/>
      </a:dk2>
      <a:lt2>
        <a:srgbClr val="FFFFFF"/>
      </a:lt2>
      <a:accent1>
        <a:srgbClr val="6991AB"/>
      </a:accent1>
      <a:accent2>
        <a:srgbClr val="656A82"/>
      </a:accent2>
      <a:accent3>
        <a:srgbClr val="BC8A8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2845</TotalTime>
  <Words>757</Words>
  <Application>Microsoft Office PowerPoint</Application>
  <PresentationFormat>Widescreen</PresentationFormat>
  <Paragraphs>133</Paragraphs>
  <Slides>24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 New Roman</vt:lpstr>
      <vt:lpstr>Trebuchet MS</vt:lpstr>
      <vt:lpstr>Office Theme</vt:lpstr>
      <vt:lpstr>PowerPoint Presentation</vt:lpstr>
      <vt:lpstr>PowerPoint Presentation</vt:lpstr>
      <vt:lpstr>Bakgrund</vt:lpstr>
      <vt:lpstr>Forskningsfrågor</vt:lpstr>
      <vt:lpstr>Data &amp; Metod</vt:lpstr>
      <vt:lpstr>Avgränsningar</vt:lpstr>
      <vt:lpstr>1. Etableringar</vt:lpstr>
      <vt:lpstr>Etableringar</vt:lpstr>
      <vt:lpstr>Etableringar</vt:lpstr>
      <vt:lpstr>2. Överlevnad &amp; tillväxt</vt:lpstr>
      <vt:lpstr>Överlevnad</vt:lpstr>
      <vt:lpstr>Överlevnad</vt:lpstr>
      <vt:lpstr>Tillväxt</vt:lpstr>
      <vt:lpstr>Tillväxt</vt:lpstr>
      <vt:lpstr>3. Lönsamhet</vt:lpstr>
      <vt:lpstr>Lönsamhet</vt:lpstr>
      <vt:lpstr>Sambandet mellan lönsamhet och tillväxt</vt:lpstr>
      <vt:lpstr>Sambandet mellan lönsamhet och tillväxt</vt:lpstr>
      <vt:lpstr>4. Lokalisering</vt:lpstr>
      <vt:lpstr>Geografi</vt:lpstr>
      <vt:lpstr>Geografi</vt:lpstr>
      <vt:lpstr>Sammanfattning</vt:lpstr>
      <vt:lpstr>Diskussion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Sven-Olov Daunfeldt</dc:creator>
  <cp:lastModifiedBy>Anders Bornhäll</cp:lastModifiedBy>
  <cp:revision>95</cp:revision>
  <dcterms:created xsi:type="dcterms:W3CDTF">2020-09-28T05:58:23Z</dcterms:created>
  <dcterms:modified xsi:type="dcterms:W3CDTF">2022-04-21T08:22:08Z</dcterms:modified>
</cp:coreProperties>
</file>